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20"/>
  </p:notesMasterIdLst>
  <p:handoutMasterIdLst>
    <p:handoutMasterId r:id="rId21"/>
  </p:handoutMasterIdLst>
  <p:sldIdLst>
    <p:sldId id="256" r:id="rId2"/>
    <p:sldId id="257" r:id="rId3"/>
    <p:sldId id="284" r:id="rId4"/>
    <p:sldId id="277" r:id="rId5"/>
    <p:sldId id="276" r:id="rId6"/>
    <p:sldId id="275" r:id="rId7"/>
    <p:sldId id="279" r:id="rId8"/>
    <p:sldId id="287" r:id="rId9"/>
    <p:sldId id="280" r:id="rId10"/>
    <p:sldId id="263" r:id="rId11"/>
    <p:sldId id="286" r:id="rId12"/>
    <p:sldId id="273" r:id="rId13"/>
    <p:sldId id="260" r:id="rId14"/>
    <p:sldId id="261" r:id="rId15"/>
    <p:sldId id="274" r:id="rId16"/>
    <p:sldId id="265" r:id="rId17"/>
    <p:sldId id="282" r:id="rId18"/>
    <p:sldId id="281" r:id="rId19"/>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66"/>
    <p:restoredTop sz="94898"/>
  </p:normalViewPr>
  <p:slideViewPr>
    <p:cSldViewPr snapToGrid="0" snapToObjects="1">
      <p:cViewPr varScale="1">
        <p:scale>
          <a:sx n="108" d="100"/>
          <a:sy n="108" d="100"/>
        </p:scale>
        <p:origin x="1592" y="200"/>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A622CAB-F6C6-5563-B385-537F6D9E201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7E8D0EAD-22BD-3D13-7461-9F1D28131E2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35AEEB31-713C-DF4E-8693-D4B249B9605E}" type="datetimeFigureOut">
              <a:rPr lang="en-US" altLang="en-BE"/>
              <a:pPr>
                <a:defRPr/>
              </a:pPr>
              <a:t>6/21/22</a:t>
            </a:fld>
            <a:endParaRPr lang="en-US" altLang="en-BE"/>
          </a:p>
        </p:txBody>
      </p:sp>
      <p:sp>
        <p:nvSpPr>
          <p:cNvPr id="4" name="Footer Placeholder 3">
            <a:extLst>
              <a:ext uri="{FF2B5EF4-FFF2-40B4-BE49-F238E27FC236}">
                <a16:creationId xmlns:a16="http://schemas.microsoft.com/office/drawing/2014/main" id="{0854F019-019F-B5E0-43E9-D0BE8A199CAD}"/>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7D83392B-FC6E-355A-84CB-13C87E4E6624}"/>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06D6DD9-258C-634D-B18A-38F12B1E3454}" type="slidenum">
              <a:rPr lang="en-US" altLang="en-BE"/>
              <a:pPr>
                <a:defRPr/>
              </a:pPr>
              <a:t>‹#›</a:t>
            </a:fld>
            <a:endParaRPr lang="en-US" altLang="en-B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8CBE3A-BA0B-A87E-461B-A8FD7E63EE7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2D173495-C151-ACB7-862F-A0ECE26279BE}"/>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EAFC87EA-4C50-E54B-9943-353D4A89DBC5}" type="datetimeFigureOut">
              <a:rPr lang="en-US" altLang="en-BE"/>
              <a:pPr>
                <a:defRPr/>
              </a:pPr>
              <a:t>6/21/22</a:t>
            </a:fld>
            <a:endParaRPr lang="en-US" altLang="en-BE"/>
          </a:p>
        </p:txBody>
      </p:sp>
      <p:sp>
        <p:nvSpPr>
          <p:cNvPr id="4" name="Slide Image Placeholder 3">
            <a:extLst>
              <a:ext uri="{FF2B5EF4-FFF2-40B4-BE49-F238E27FC236}">
                <a16:creationId xmlns:a16="http://schemas.microsoft.com/office/drawing/2014/main" id="{4641D5CF-F3F0-2042-B091-A12B5E949E7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C81D029B-2949-F8D5-7641-6E2955CC00B9}"/>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a:t>Click to edit Master text styles</a:t>
            </a:r>
          </a:p>
          <a:p>
            <a:pPr lvl="1"/>
            <a:r>
              <a:rPr lang="fr-FR" noProof="0"/>
              <a:t>Second level</a:t>
            </a:r>
          </a:p>
          <a:p>
            <a:pPr lvl="2"/>
            <a:r>
              <a:rPr lang="fr-FR" noProof="0"/>
              <a:t>Third level</a:t>
            </a:r>
          </a:p>
          <a:p>
            <a:pPr lvl="3"/>
            <a:r>
              <a:rPr lang="fr-FR" noProof="0"/>
              <a:t>Fourth level</a:t>
            </a:r>
          </a:p>
          <a:p>
            <a:pPr lvl="4"/>
            <a:r>
              <a:rPr lang="fr-FR" noProof="0"/>
              <a:t>Fifth level</a:t>
            </a:r>
            <a:endParaRPr lang="en-US" noProof="0"/>
          </a:p>
        </p:txBody>
      </p:sp>
      <p:sp>
        <p:nvSpPr>
          <p:cNvPr id="6" name="Footer Placeholder 5">
            <a:extLst>
              <a:ext uri="{FF2B5EF4-FFF2-40B4-BE49-F238E27FC236}">
                <a16:creationId xmlns:a16="http://schemas.microsoft.com/office/drawing/2014/main" id="{ED72BC51-449C-F770-83DE-D05DE2164D5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32DC988A-C56C-28D1-9A87-108B4B913D5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8924D89-CDDF-2042-850A-0A68EDF98DAC}" type="slidenum">
              <a:rPr lang="en-US" altLang="en-BE"/>
              <a:pPr>
                <a:defRPr/>
              </a:pPr>
              <a:t>‹#›</a:t>
            </a:fld>
            <a:endParaRPr lang="en-US" altLang="en-BE"/>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C3B17397-4102-6029-E80F-26A767E8B8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C4F04A19-FE82-C077-7400-9319DDB25F8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BE" altLang="en-BE">
              <a:ea typeface="ＭＳ Ｐゴシック" panose="020B0600070205080204" pitchFamily="34" charset="-128"/>
            </a:endParaRPr>
          </a:p>
        </p:txBody>
      </p:sp>
      <p:sp>
        <p:nvSpPr>
          <p:cNvPr id="17411" name="Slide Number Placeholder 3">
            <a:extLst>
              <a:ext uri="{FF2B5EF4-FFF2-40B4-BE49-F238E27FC236}">
                <a16:creationId xmlns:a16="http://schemas.microsoft.com/office/drawing/2014/main" id="{00484BE0-C595-96BC-1A3C-9BB43B43F5A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5EDF4BE1-CECB-604E-8B62-01CE3B6740C7}" type="slidenum">
              <a:rPr lang="en-US" altLang="en-BE" smtClean="0"/>
              <a:pPr/>
              <a:t>2</a:t>
            </a:fld>
            <a:endParaRPr lang="en-US" altLang="en-B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C3B17397-4102-6029-E80F-26A767E8B8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C4F04A19-FE82-C077-7400-9319DDB25F8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BE" altLang="en-BE">
              <a:ea typeface="ＭＳ Ｐゴシック" panose="020B0600070205080204" pitchFamily="34" charset="-128"/>
            </a:endParaRPr>
          </a:p>
        </p:txBody>
      </p:sp>
      <p:sp>
        <p:nvSpPr>
          <p:cNvPr id="17411" name="Slide Number Placeholder 3">
            <a:extLst>
              <a:ext uri="{FF2B5EF4-FFF2-40B4-BE49-F238E27FC236}">
                <a16:creationId xmlns:a16="http://schemas.microsoft.com/office/drawing/2014/main" id="{00484BE0-C595-96BC-1A3C-9BB43B43F5A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5EDF4BE1-CECB-604E-8B62-01CE3B6740C7}" type="slidenum">
              <a:rPr lang="en-US" altLang="en-BE" smtClean="0"/>
              <a:pPr/>
              <a:t>3</a:t>
            </a:fld>
            <a:endParaRPr lang="en-US" altLang="en-BE"/>
          </a:p>
        </p:txBody>
      </p:sp>
    </p:spTree>
    <p:extLst>
      <p:ext uri="{BB962C8B-B14F-4D97-AF65-F5344CB8AC3E}">
        <p14:creationId xmlns:p14="http://schemas.microsoft.com/office/powerpoint/2010/main" val="1692050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a:extLst>
              <a:ext uri="{FF2B5EF4-FFF2-40B4-BE49-F238E27FC236}">
                <a16:creationId xmlns:a16="http://schemas.microsoft.com/office/drawing/2014/main" id="{87738DF6-1D09-01B4-4B94-2050B04BFC1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Notes Placeholder 2">
            <a:extLst>
              <a:ext uri="{FF2B5EF4-FFF2-40B4-BE49-F238E27FC236}">
                <a16:creationId xmlns:a16="http://schemas.microsoft.com/office/drawing/2014/main" id="{E9A6D2A3-B85E-50B9-FDAF-0F9E89918F7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BE" altLang="en-BE">
              <a:ea typeface="ＭＳ Ｐゴシック" panose="020B0600070205080204" pitchFamily="34" charset="-128"/>
            </a:endParaRPr>
          </a:p>
        </p:txBody>
      </p:sp>
      <p:sp>
        <p:nvSpPr>
          <p:cNvPr id="19459" name="Slide Number Placeholder 3">
            <a:extLst>
              <a:ext uri="{FF2B5EF4-FFF2-40B4-BE49-F238E27FC236}">
                <a16:creationId xmlns:a16="http://schemas.microsoft.com/office/drawing/2014/main" id="{5AC9847A-BF6F-5CC8-DB68-A11FEB056D7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2291BB30-6C67-6E4F-9D82-3D6A17D2E924}" type="slidenum">
              <a:rPr lang="en-US" altLang="en-BE" smtClean="0"/>
              <a:pPr/>
              <a:t>7</a:t>
            </a:fld>
            <a:endParaRPr lang="en-US" altLang="en-B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a:extLst>
              <a:ext uri="{FF2B5EF4-FFF2-40B4-BE49-F238E27FC236}">
                <a16:creationId xmlns:a16="http://schemas.microsoft.com/office/drawing/2014/main" id="{39496AB2-EF9C-4976-78EF-77B201FA463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a:extLst>
              <a:ext uri="{FF2B5EF4-FFF2-40B4-BE49-F238E27FC236}">
                <a16:creationId xmlns:a16="http://schemas.microsoft.com/office/drawing/2014/main" id="{169D36A4-8FE5-1909-79AE-4B09FD38F7C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BE" altLang="en-BE">
              <a:ea typeface="ＭＳ Ｐゴシック" panose="020B0600070205080204" pitchFamily="34" charset="-128"/>
            </a:endParaRPr>
          </a:p>
        </p:txBody>
      </p:sp>
      <p:sp>
        <p:nvSpPr>
          <p:cNvPr id="30723" name="Slide Number Placeholder 3">
            <a:extLst>
              <a:ext uri="{FF2B5EF4-FFF2-40B4-BE49-F238E27FC236}">
                <a16:creationId xmlns:a16="http://schemas.microsoft.com/office/drawing/2014/main" id="{68AEA9D1-72A0-ED57-6F7B-799A113BF9A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5EBA7955-6CE5-0049-92E4-08092F5A4479}" type="slidenum">
              <a:rPr lang="en-US" altLang="en-BE" smtClean="0"/>
              <a:pPr/>
              <a:t>9</a:t>
            </a:fld>
            <a:endParaRPr lang="en-US" altLang="en-B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a:extLst>
              <a:ext uri="{FF2B5EF4-FFF2-40B4-BE49-F238E27FC236}">
                <a16:creationId xmlns:a16="http://schemas.microsoft.com/office/drawing/2014/main" id="{0CB0C290-E575-4C57-6A5D-332268F5657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a:extLst>
              <a:ext uri="{FF2B5EF4-FFF2-40B4-BE49-F238E27FC236}">
                <a16:creationId xmlns:a16="http://schemas.microsoft.com/office/drawing/2014/main" id="{BC03022C-D783-92AD-B917-A22E33A2223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BE" altLang="en-BE">
              <a:ea typeface="ＭＳ Ｐゴシック" panose="020B0600070205080204" pitchFamily="34" charset="-128"/>
            </a:endParaRPr>
          </a:p>
        </p:txBody>
      </p:sp>
      <p:sp>
        <p:nvSpPr>
          <p:cNvPr id="32771" name="Slide Number Placeholder 3">
            <a:extLst>
              <a:ext uri="{FF2B5EF4-FFF2-40B4-BE49-F238E27FC236}">
                <a16:creationId xmlns:a16="http://schemas.microsoft.com/office/drawing/2014/main" id="{9B42D30C-6173-0462-1384-A9B0DCE3861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2DDD54FB-4AF4-C546-BC59-EBA4E351E8D3}" type="slidenum">
              <a:rPr lang="en-US" altLang="en-BE" smtClean="0"/>
              <a:pPr/>
              <a:t>17</a:t>
            </a:fld>
            <a:endParaRPr lang="en-US" altLang="en-B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a:extLst>
              <a:ext uri="{FF2B5EF4-FFF2-40B4-BE49-F238E27FC236}">
                <a16:creationId xmlns:a16="http://schemas.microsoft.com/office/drawing/2014/main" id="{49117182-1CFD-DCE6-4284-E7F3F881FC6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Notes Placeholder 2">
            <a:extLst>
              <a:ext uri="{FF2B5EF4-FFF2-40B4-BE49-F238E27FC236}">
                <a16:creationId xmlns:a16="http://schemas.microsoft.com/office/drawing/2014/main" id="{CFD047D3-7DAC-7BF2-35F5-D92A690C17A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BE" altLang="en-BE">
              <a:ea typeface="ＭＳ Ｐゴシック" panose="020B0600070205080204" pitchFamily="34" charset="-128"/>
            </a:endParaRPr>
          </a:p>
        </p:txBody>
      </p:sp>
      <p:sp>
        <p:nvSpPr>
          <p:cNvPr id="35843" name="Slide Number Placeholder 3">
            <a:extLst>
              <a:ext uri="{FF2B5EF4-FFF2-40B4-BE49-F238E27FC236}">
                <a16:creationId xmlns:a16="http://schemas.microsoft.com/office/drawing/2014/main" id="{6858E5F5-B600-E7BD-FE44-75F1C17FBA7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300F8818-66FB-6841-A481-A6ADFAFC9D55}" type="slidenum">
              <a:rPr lang="en-US" altLang="en-BE" smtClean="0"/>
              <a:pPr/>
              <a:t>18</a:t>
            </a:fld>
            <a:endParaRPr lang="en-US" altLang="en-B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a:p>
        </p:txBody>
      </p:sp>
      <p:sp>
        <p:nvSpPr>
          <p:cNvPr id="4" name="Date Placeholder 3">
            <a:extLst>
              <a:ext uri="{FF2B5EF4-FFF2-40B4-BE49-F238E27FC236}">
                <a16:creationId xmlns:a16="http://schemas.microsoft.com/office/drawing/2014/main" id="{ECA96CC2-6F79-56C4-E5BF-3FE045892387}"/>
              </a:ext>
            </a:extLst>
          </p:cNvPr>
          <p:cNvSpPr>
            <a:spLocks noGrp="1"/>
          </p:cNvSpPr>
          <p:nvPr>
            <p:ph type="dt" sz="half" idx="10"/>
          </p:nvPr>
        </p:nvSpPr>
        <p:spPr/>
        <p:txBody>
          <a:bodyPr/>
          <a:lstStyle>
            <a:lvl1pPr>
              <a:defRPr/>
            </a:lvl1pPr>
          </a:lstStyle>
          <a:p>
            <a:pPr>
              <a:defRPr/>
            </a:pPr>
            <a:fld id="{69B8ECC3-8229-9048-A5D2-0D1E7DFDD439}" type="datetime1">
              <a:rPr lang="en-US" altLang="en-BE"/>
              <a:pPr>
                <a:defRPr/>
              </a:pPr>
              <a:t>6/21/22</a:t>
            </a:fld>
            <a:endParaRPr lang="en-US" altLang="en-BE"/>
          </a:p>
        </p:txBody>
      </p:sp>
      <p:sp>
        <p:nvSpPr>
          <p:cNvPr id="5" name="Footer Placeholder 4">
            <a:extLst>
              <a:ext uri="{FF2B5EF4-FFF2-40B4-BE49-F238E27FC236}">
                <a16:creationId xmlns:a16="http://schemas.microsoft.com/office/drawing/2014/main" id="{DC0F736A-FE91-671B-59B1-9BF5460F7C60}"/>
              </a:ext>
            </a:extLst>
          </p:cNvPr>
          <p:cNvSpPr>
            <a:spLocks noGrp="1"/>
          </p:cNvSpPr>
          <p:nvPr>
            <p:ph type="ftr" sz="quarter" idx="11"/>
          </p:nvPr>
        </p:nvSpPr>
        <p:spPr/>
        <p:txBody>
          <a:bodyPr/>
          <a:lstStyle>
            <a:lvl1pPr>
              <a:defRPr/>
            </a:lvl1pPr>
          </a:lstStyle>
          <a:p>
            <a:pPr>
              <a:defRPr/>
            </a:pPr>
            <a:r>
              <a:rPr lang="en-US" altLang="en-BE"/>
              <a:t>Gen.B.(r) Avv. Pierpaolo Rossi</a:t>
            </a:r>
          </a:p>
        </p:txBody>
      </p:sp>
      <p:sp>
        <p:nvSpPr>
          <p:cNvPr id="6" name="Slide Number Placeholder 5">
            <a:extLst>
              <a:ext uri="{FF2B5EF4-FFF2-40B4-BE49-F238E27FC236}">
                <a16:creationId xmlns:a16="http://schemas.microsoft.com/office/drawing/2014/main" id="{92D02329-33A0-3E4D-A2A2-5D625ED1E955}"/>
              </a:ext>
            </a:extLst>
          </p:cNvPr>
          <p:cNvSpPr>
            <a:spLocks noGrp="1"/>
          </p:cNvSpPr>
          <p:nvPr>
            <p:ph type="sldNum" sz="quarter" idx="12"/>
          </p:nvPr>
        </p:nvSpPr>
        <p:spPr/>
        <p:txBody>
          <a:bodyPr/>
          <a:lstStyle>
            <a:lvl1pPr>
              <a:defRPr/>
            </a:lvl1pPr>
          </a:lstStyle>
          <a:p>
            <a:pPr>
              <a:defRPr/>
            </a:pPr>
            <a:fld id="{1EDCF0F8-E540-DC4F-940C-671B9F1FC90C}" type="slidenum">
              <a:rPr lang="en-US" altLang="en-BE"/>
              <a:pPr>
                <a:defRPr/>
              </a:pPr>
              <a:t>‹#›</a:t>
            </a:fld>
            <a:endParaRPr lang="en-US" altLang="en-BE"/>
          </a:p>
        </p:txBody>
      </p:sp>
    </p:spTree>
    <p:extLst>
      <p:ext uri="{BB962C8B-B14F-4D97-AF65-F5344CB8AC3E}">
        <p14:creationId xmlns:p14="http://schemas.microsoft.com/office/powerpoint/2010/main" val="19942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a:extLst>
              <a:ext uri="{FF2B5EF4-FFF2-40B4-BE49-F238E27FC236}">
                <a16:creationId xmlns:a16="http://schemas.microsoft.com/office/drawing/2014/main" id="{45516C01-797F-4DBA-5A9E-3877ED8F001A}"/>
              </a:ext>
            </a:extLst>
          </p:cNvPr>
          <p:cNvSpPr>
            <a:spLocks noGrp="1"/>
          </p:cNvSpPr>
          <p:nvPr>
            <p:ph type="dt" sz="half" idx="10"/>
          </p:nvPr>
        </p:nvSpPr>
        <p:spPr/>
        <p:txBody>
          <a:bodyPr/>
          <a:lstStyle>
            <a:lvl1pPr>
              <a:defRPr/>
            </a:lvl1pPr>
          </a:lstStyle>
          <a:p>
            <a:pPr>
              <a:defRPr/>
            </a:pPr>
            <a:fld id="{C9FF03A6-EC3D-714E-B872-1D8C238B8C54}" type="datetime1">
              <a:rPr lang="en-US" altLang="en-BE"/>
              <a:pPr>
                <a:defRPr/>
              </a:pPr>
              <a:t>6/21/22</a:t>
            </a:fld>
            <a:endParaRPr lang="en-US" altLang="en-BE"/>
          </a:p>
        </p:txBody>
      </p:sp>
      <p:sp>
        <p:nvSpPr>
          <p:cNvPr id="5" name="Footer Placeholder 4">
            <a:extLst>
              <a:ext uri="{FF2B5EF4-FFF2-40B4-BE49-F238E27FC236}">
                <a16:creationId xmlns:a16="http://schemas.microsoft.com/office/drawing/2014/main" id="{63E5294D-F30F-026A-F3A2-64A995005DE1}"/>
              </a:ext>
            </a:extLst>
          </p:cNvPr>
          <p:cNvSpPr>
            <a:spLocks noGrp="1"/>
          </p:cNvSpPr>
          <p:nvPr>
            <p:ph type="ftr" sz="quarter" idx="11"/>
          </p:nvPr>
        </p:nvSpPr>
        <p:spPr/>
        <p:txBody>
          <a:bodyPr/>
          <a:lstStyle>
            <a:lvl1pPr>
              <a:defRPr/>
            </a:lvl1pPr>
          </a:lstStyle>
          <a:p>
            <a:pPr>
              <a:defRPr/>
            </a:pPr>
            <a:r>
              <a:rPr lang="en-US" altLang="en-BE"/>
              <a:t>Gen.B.(r) Avv. Pierpaolo Rossi</a:t>
            </a:r>
          </a:p>
        </p:txBody>
      </p:sp>
      <p:sp>
        <p:nvSpPr>
          <p:cNvPr id="6" name="Slide Number Placeholder 5">
            <a:extLst>
              <a:ext uri="{FF2B5EF4-FFF2-40B4-BE49-F238E27FC236}">
                <a16:creationId xmlns:a16="http://schemas.microsoft.com/office/drawing/2014/main" id="{F505893A-8E4C-97E7-E10C-49652687C43D}"/>
              </a:ext>
            </a:extLst>
          </p:cNvPr>
          <p:cNvSpPr>
            <a:spLocks noGrp="1"/>
          </p:cNvSpPr>
          <p:nvPr>
            <p:ph type="sldNum" sz="quarter" idx="12"/>
          </p:nvPr>
        </p:nvSpPr>
        <p:spPr/>
        <p:txBody>
          <a:bodyPr/>
          <a:lstStyle>
            <a:lvl1pPr>
              <a:defRPr/>
            </a:lvl1pPr>
          </a:lstStyle>
          <a:p>
            <a:pPr>
              <a:defRPr/>
            </a:pPr>
            <a:fld id="{575721B4-AA3A-A445-9DAC-073D94C30AB6}" type="slidenum">
              <a:rPr lang="en-US" altLang="en-BE"/>
              <a:pPr>
                <a:defRPr/>
              </a:pPr>
              <a:t>‹#›</a:t>
            </a:fld>
            <a:endParaRPr lang="en-US" altLang="en-BE"/>
          </a:p>
        </p:txBody>
      </p:sp>
    </p:spTree>
    <p:extLst>
      <p:ext uri="{BB962C8B-B14F-4D97-AF65-F5344CB8AC3E}">
        <p14:creationId xmlns:p14="http://schemas.microsoft.com/office/powerpoint/2010/main" val="205039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a:extLst>
              <a:ext uri="{FF2B5EF4-FFF2-40B4-BE49-F238E27FC236}">
                <a16:creationId xmlns:a16="http://schemas.microsoft.com/office/drawing/2014/main" id="{9C3643A5-F2C4-D897-B5E9-A83560286A94}"/>
              </a:ext>
            </a:extLst>
          </p:cNvPr>
          <p:cNvSpPr>
            <a:spLocks noGrp="1"/>
          </p:cNvSpPr>
          <p:nvPr>
            <p:ph type="dt" sz="half" idx="10"/>
          </p:nvPr>
        </p:nvSpPr>
        <p:spPr/>
        <p:txBody>
          <a:bodyPr/>
          <a:lstStyle>
            <a:lvl1pPr>
              <a:defRPr/>
            </a:lvl1pPr>
          </a:lstStyle>
          <a:p>
            <a:pPr>
              <a:defRPr/>
            </a:pPr>
            <a:fld id="{27358BCE-F4FA-8E48-B57E-0791D6DEBE83}" type="datetime1">
              <a:rPr lang="en-US" altLang="en-BE"/>
              <a:pPr>
                <a:defRPr/>
              </a:pPr>
              <a:t>6/21/22</a:t>
            </a:fld>
            <a:endParaRPr lang="en-US" altLang="en-BE"/>
          </a:p>
        </p:txBody>
      </p:sp>
      <p:sp>
        <p:nvSpPr>
          <p:cNvPr id="5" name="Footer Placeholder 4">
            <a:extLst>
              <a:ext uri="{FF2B5EF4-FFF2-40B4-BE49-F238E27FC236}">
                <a16:creationId xmlns:a16="http://schemas.microsoft.com/office/drawing/2014/main" id="{76396621-13C1-4A69-E46F-D1F020D3FF56}"/>
              </a:ext>
            </a:extLst>
          </p:cNvPr>
          <p:cNvSpPr>
            <a:spLocks noGrp="1"/>
          </p:cNvSpPr>
          <p:nvPr>
            <p:ph type="ftr" sz="quarter" idx="11"/>
          </p:nvPr>
        </p:nvSpPr>
        <p:spPr/>
        <p:txBody>
          <a:bodyPr/>
          <a:lstStyle>
            <a:lvl1pPr>
              <a:defRPr/>
            </a:lvl1pPr>
          </a:lstStyle>
          <a:p>
            <a:pPr>
              <a:defRPr/>
            </a:pPr>
            <a:r>
              <a:rPr lang="en-US" altLang="en-BE"/>
              <a:t>Gen.B.(r) Avv. Pierpaolo Rossi</a:t>
            </a:r>
          </a:p>
        </p:txBody>
      </p:sp>
      <p:sp>
        <p:nvSpPr>
          <p:cNvPr id="6" name="Slide Number Placeholder 5">
            <a:extLst>
              <a:ext uri="{FF2B5EF4-FFF2-40B4-BE49-F238E27FC236}">
                <a16:creationId xmlns:a16="http://schemas.microsoft.com/office/drawing/2014/main" id="{478B222E-7DD1-AF85-2E34-443A770E5E70}"/>
              </a:ext>
            </a:extLst>
          </p:cNvPr>
          <p:cNvSpPr>
            <a:spLocks noGrp="1"/>
          </p:cNvSpPr>
          <p:nvPr>
            <p:ph type="sldNum" sz="quarter" idx="12"/>
          </p:nvPr>
        </p:nvSpPr>
        <p:spPr/>
        <p:txBody>
          <a:bodyPr/>
          <a:lstStyle>
            <a:lvl1pPr>
              <a:defRPr/>
            </a:lvl1pPr>
          </a:lstStyle>
          <a:p>
            <a:pPr>
              <a:defRPr/>
            </a:pPr>
            <a:fld id="{EE49EB28-3E05-0D41-9843-D543E02A69A9}" type="slidenum">
              <a:rPr lang="en-US" altLang="en-BE"/>
              <a:pPr>
                <a:defRPr/>
              </a:pPr>
              <a:t>‹#›</a:t>
            </a:fld>
            <a:endParaRPr lang="en-US" altLang="en-BE"/>
          </a:p>
        </p:txBody>
      </p:sp>
    </p:spTree>
    <p:extLst>
      <p:ext uri="{BB962C8B-B14F-4D97-AF65-F5344CB8AC3E}">
        <p14:creationId xmlns:p14="http://schemas.microsoft.com/office/powerpoint/2010/main" val="1300176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a:extLst>
              <a:ext uri="{FF2B5EF4-FFF2-40B4-BE49-F238E27FC236}">
                <a16:creationId xmlns:a16="http://schemas.microsoft.com/office/drawing/2014/main" id="{8A842387-479D-B5BB-4895-6FA31BD0FE31}"/>
              </a:ext>
            </a:extLst>
          </p:cNvPr>
          <p:cNvSpPr>
            <a:spLocks noGrp="1"/>
          </p:cNvSpPr>
          <p:nvPr>
            <p:ph type="dt" sz="half" idx="10"/>
          </p:nvPr>
        </p:nvSpPr>
        <p:spPr/>
        <p:txBody>
          <a:bodyPr/>
          <a:lstStyle>
            <a:lvl1pPr>
              <a:defRPr/>
            </a:lvl1pPr>
          </a:lstStyle>
          <a:p>
            <a:pPr>
              <a:defRPr/>
            </a:pPr>
            <a:fld id="{7379B51A-FE05-2243-A79E-AFF9280EA256}" type="datetime1">
              <a:rPr lang="en-US" altLang="en-BE"/>
              <a:pPr>
                <a:defRPr/>
              </a:pPr>
              <a:t>6/21/22</a:t>
            </a:fld>
            <a:endParaRPr lang="en-US" altLang="en-BE"/>
          </a:p>
        </p:txBody>
      </p:sp>
      <p:sp>
        <p:nvSpPr>
          <p:cNvPr id="5" name="Footer Placeholder 4">
            <a:extLst>
              <a:ext uri="{FF2B5EF4-FFF2-40B4-BE49-F238E27FC236}">
                <a16:creationId xmlns:a16="http://schemas.microsoft.com/office/drawing/2014/main" id="{85C34D01-6CA5-1F14-FE39-BD685DBB9812}"/>
              </a:ext>
            </a:extLst>
          </p:cNvPr>
          <p:cNvSpPr>
            <a:spLocks noGrp="1"/>
          </p:cNvSpPr>
          <p:nvPr>
            <p:ph type="ftr" sz="quarter" idx="11"/>
          </p:nvPr>
        </p:nvSpPr>
        <p:spPr/>
        <p:txBody>
          <a:bodyPr/>
          <a:lstStyle>
            <a:lvl1pPr>
              <a:defRPr/>
            </a:lvl1pPr>
          </a:lstStyle>
          <a:p>
            <a:pPr>
              <a:defRPr/>
            </a:pPr>
            <a:r>
              <a:rPr lang="en-US" altLang="en-BE"/>
              <a:t>Gen.B.(r) Avv. Pierpaolo Rossi</a:t>
            </a:r>
          </a:p>
        </p:txBody>
      </p:sp>
      <p:sp>
        <p:nvSpPr>
          <p:cNvPr id="6" name="Slide Number Placeholder 5">
            <a:extLst>
              <a:ext uri="{FF2B5EF4-FFF2-40B4-BE49-F238E27FC236}">
                <a16:creationId xmlns:a16="http://schemas.microsoft.com/office/drawing/2014/main" id="{2BAC75DC-7FBE-0F22-3316-255CA47809AE}"/>
              </a:ext>
            </a:extLst>
          </p:cNvPr>
          <p:cNvSpPr>
            <a:spLocks noGrp="1"/>
          </p:cNvSpPr>
          <p:nvPr>
            <p:ph type="sldNum" sz="quarter" idx="12"/>
          </p:nvPr>
        </p:nvSpPr>
        <p:spPr/>
        <p:txBody>
          <a:bodyPr/>
          <a:lstStyle>
            <a:lvl1pPr>
              <a:defRPr/>
            </a:lvl1pPr>
          </a:lstStyle>
          <a:p>
            <a:pPr>
              <a:defRPr/>
            </a:pPr>
            <a:fld id="{EA4BAD5A-78E8-2D4C-AE16-14A4A0F2BF4F}" type="slidenum">
              <a:rPr lang="en-US" altLang="en-BE"/>
              <a:pPr>
                <a:defRPr/>
              </a:pPr>
              <a:t>‹#›</a:t>
            </a:fld>
            <a:endParaRPr lang="en-US" altLang="en-BE"/>
          </a:p>
        </p:txBody>
      </p:sp>
    </p:spTree>
    <p:extLst>
      <p:ext uri="{BB962C8B-B14F-4D97-AF65-F5344CB8AC3E}">
        <p14:creationId xmlns:p14="http://schemas.microsoft.com/office/powerpoint/2010/main" val="2215943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4" name="Date Placeholder 3">
            <a:extLst>
              <a:ext uri="{FF2B5EF4-FFF2-40B4-BE49-F238E27FC236}">
                <a16:creationId xmlns:a16="http://schemas.microsoft.com/office/drawing/2014/main" id="{96E61980-98D3-9653-A420-D6A1E7E9979E}"/>
              </a:ext>
            </a:extLst>
          </p:cNvPr>
          <p:cNvSpPr>
            <a:spLocks noGrp="1"/>
          </p:cNvSpPr>
          <p:nvPr>
            <p:ph type="dt" sz="half" idx="10"/>
          </p:nvPr>
        </p:nvSpPr>
        <p:spPr/>
        <p:txBody>
          <a:bodyPr/>
          <a:lstStyle>
            <a:lvl1pPr>
              <a:defRPr/>
            </a:lvl1pPr>
          </a:lstStyle>
          <a:p>
            <a:pPr>
              <a:defRPr/>
            </a:pPr>
            <a:fld id="{11A010A0-28D5-B24C-9496-3E756D136216}" type="datetime1">
              <a:rPr lang="en-US" altLang="en-BE"/>
              <a:pPr>
                <a:defRPr/>
              </a:pPr>
              <a:t>6/21/22</a:t>
            </a:fld>
            <a:endParaRPr lang="en-US" altLang="en-BE"/>
          </a:p>
        </p:txBody>
      </p:sp>
      <p:sp>
        <p:nvSpPr>
          <p:cNvPr id="5" name="Footer Placeholder 4">
            <a:extLst>
              <a:ext uri="{FF2B5EF4-FFF2-40B4-BE49-F238E27FC236}">
                <a16:creationId xmlns:a16="http://schemas.microsoft.com/office/drawing/2014/main" id="{3365602B-BEB8-817A-B2C3-4F860A895BFE}"/>
              </a:ext>
            </a:extLst>
          </p:cNvPr>
          <p:cNvSpPr>
            <a:spLocks noGrp="1"/>
          </p:cNvSpPr>
          <p:nvPr>
            <p:ph type="ftr" sz="quarter" idx="11"/>
          </p:nvPr>
        </p:nvSpPr>
        <p:spPr/>
        <p:txBody>
          <a:bodyPr/>
          <a:lstStyle>
            <a:lvl1pPr>
              <a:defRPr/>
            </a:lvl1pPr>
          </a:lstStyle>
          <a:p>
            <a:pPr>
              <a:defRPr/>
            </a:pPr>
            <a:r>
              <a:rPr lang="en-US" altLang="en-BE"/>
              <a:t>Gen.B.(r) Avv. Pierpaolo Rossi</a:t>
            </a:r>
          </a:p>
        </p:txBody>
      </p:sp>
      <p:sp>
        <p:nvSpPr>
          <p:cNvPr id="6" name="Slide Number Placeholder 5">
            <a:extLst>
              <a:ext uri="{FF2B5EF4-FFF2-40B4-BE49-F238E27FC236}">
                <a16:creationId xmlns:a16="http://schemas.microsoft.com/office/drawing/2014/main" id="{4E777EE1-3389-B9D7-4B70-EABE69ACA9CB}"/>
              </a:ext>
            </a:extLst>
          </p:cNvPr>
          <p:cNvSpPr>
            <a:spLocks noGrp="1"/>
          </p:cNvSpPr>
          <p:nvPr>
            <p:ph type="sldNum" sz="quarter" idx="12"/>
          </p:nvPr>
        </p:nvSpPr>
        <p:spPr/>
        <p:txBody>
          <a:bodyPr/>
          <a:lstStyle>
            <a:lvl1pPr>
              <a:defRPr/>
            </a:lvl1pPr>
          </a:lstStyle>
          <a:p>
            <a:pPr>
              <a:defRPr/>
            </a:pPr>
            <a:fld id="{CE51FB57-7FD0-E247-ADAB-E330114A804C}" type="slidenum">
              <a:rPr lang="en-US" altLang="en-BE"/>
              <a:pPr>
                <a:defRPr/>
              </a:pPr>
              <a:t>‹#›</a:t>
            </a:fld>
            <a:endParaRPr lang="en-US" altLang="en-BE"/>
          </a:p>
        </p:txBody>
      </p:sp>
    </p:spTree>
    <p:extLst>
      <p:ext uri="{BB962C8B-B14F-4D97-AF65-F5344CB8AC3E}">
        <p14:creationId xmlns:p14="http://schemas.microsoft.com/office/powerpoint/2010/main" val="3353621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Date Placeholder 3">
            <a:extLst>
              <a:ext uri="{FF2B5EF4-FFF2-40B4-BE49-F238E27FC236}">
                <a16:creationId xmlns:a16="http://schemas.microsoft.com/office/drawing/2014/main" id="{4592AD32-3CBA-F0A6-08EE-14E058FA1CAB}"/>
              </a:ext>
            </a:extLst>
          </p:cNvPr>
          <p:cNvSpPr>
            <a:spLocks noGrp="1"/>
          </p:cNvSpPr>
          <p:nvPr>
            <p:ph type="dt" sz="half" idx="10"/>
          </p:nvPr>
        </p:nvSpPr>
        <p:spPr/>
        <p:txBody>
          <a:bodyPr/>
          <a:lstStyle>
            <a:lvl1pPr>
              <a:defRPr/>
            </a:lvl1pPr>
          </a:lstStyle>
          <a:p>
            <a:pPr>
              <a:defRPr/>
            </a:pPr>
            <a:fld id="{C15D2CE8-2A1B-824C-A704-3B454D7052C6}" type="datetime1">
              <a:rPr lang="en-US" altLang="en-BE"/>
              <a:pPr>
                <a:defRPr/>
              </a:pPr>
              <a:t>6/21/22</a:t>
            </a:fld>
            <a:endParaRPr lang="en-US" altLang="en-BE"/>
          </a:p>
        </p:txBody>
      </p:sp>
      <p:sp>
        <p:nvSpPr>
          <p:cNvPr id="6" name="Footer Placeholder 4">
            <a:extLst>
              <a:ext uri="{FF2B5EF4-FFF2-40B4-BE49-F238E27FC236}">
                <a16:creationId xmlns:a16="http://schemas.microsoft.com/office/drawing/2014/main" id="{C37C24F3-D1D5-CB46-D802-C8A4BFF261A2}"/>
              </a:ext>
            </a:extLst>
          </p:cNvPr>
          <p:cNvSpPr>
            <a:spLocks noGrp="1"/>
          </p:cNvSpPr>
          <p:nvPr>
            <p:ph type="ftr" sz="quarter" idx="11"/>
          </p:nvPr>
        </p:nvSpPr>
        <p:spPr/>
        <p:txBody>
          <a:bodyPr/>
          <a:lstStyle>
            <a:lvl1pPr>
              <a:defRPr/>
            </a:lvl1pPr>
          </a:lstStyle>
          <a:p>
            <a:pPr>
              <a:defRPr/>
            </a:pPr>
            <a:r>
              <a:rPr lang="en-US" altLang="en-BE"/>
              <a:t>Gen.B.(r) Avv. Pierpaolo Rossi</a:t>
            </a:r>
          </a:p>
        </p:txBody>
      </p:sp>
      <p:sp>
        <p:nvSpPr>
          <p:cNvPr id="7" name="Slide Number Placeholder 5">
            <a:extLst>
              <a:ext uri="{FF2B5EF4-FFF2-40B4-BE49-F238E27FC236}">
                <a16:creationId xmlns:a16="http://schemas.microsoft.com/office/drawing/2014/main" id="{CDBB940E-C449-66E0-8973-CE1F56622A37}"/>
              </a:ext>
            </a:extLst>
          </p:cNvPr>
          <p:cNvSpPr>
            <a:spLocks noGrp="1"/>
          </p:cNvSpPr>
          <p:nvPr>
            <p:ph type="sldNum" sz="quarter" idx="12"/>
          </p:nvPr>
        </p:nvSpPr>
        <p:spPr/>
        <p:txBody>
          <a:bodyPr/>
          <a:lstStyle>
            <a:lvl1pPr>
              <a:defRPr/>
            </a:lvl1pPr>
          </a:lstStyle>
          <a:p>
            <a:pPr>
              <a:defRPr/>
            </a:pPr>
            <a:fld id="{ADD0EDD9-F720-C743-978E-6FDBD4F5EDEF}" type="slidenum">
              <a:rPr lang="en-US" altLang="en-BE"/>
              <a:pPr>
                <a:defRPr/>
              </a:pPr>
              <a:t>‹#›</a:t>
            </a:fld>
            <a:endParaRPr lang="en-US" altLang="en-BE"/>
          </a:p>
        </p:txBody>
      </p:sp>
    </p:spTree>
    <p:extLst>
      <p:ext uri="{BB962C8B-B14F-4D97-AF65-F5344CB8AC3E}">
        <p14:creationId xmlns:p14="http://schemas.microsoft.com/office/powerpoint/2010/main" val="123091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Date Placeholder 3">
            <a:extLst>
              <a:ext uri="{FF2B5EF4-FFF2-40B4-BE49-F238E27FC236}">
                <a16:creationId xmlns:a16="http://schemas.microsoft.com/office/drawing/2014/main" id="{E3F85D7E-80BE-6021-CDA4-7B6D3D8E61DF}"/>
              </a:ext>
            </a:extLst>
          </p:cNvPr>
          <p:cNvSpPr>
            <a:spLocks noGrp="1"/>
          </p:cNvSpPr>
          <p:nvPr>
            <p:ph type="dt" sz="half" idx="10"/>
          </p:nvPr>
        </p:nvSpPr>
        <p:spPr/>
        <p:txBody>
          <a:bodyPr/>
          <a:lstStyle>
            <a:lvl1pPr>
              <a:defRPr/>
            </a:lvl1pPr>
          </a:lstStyle>
          <a:p>
            <a:pPr>
              <a:defRPr/>
            </a:pPr>
            <a:fld id="{BF2DFBAA-A2AA-234C-81C3-DEB41B504BBD}" type="datetime1">
              <a:rPr lang="en-US" altLang="en-BE"/>
              <a:pPr>
                <a:defRPr/>
              </a:pPr>
              <a:t>6/21/22</a:t>
            </a:fld>
            <a:endParaRPr lang="en-US" altLang="en-BE"/>
          </a:p>
        </p:txBody>
      </p:sp>
      <p:sp>
        <p:nvSpPr>
          <p:cNvPr id="8" name="Footer Placeholder 4">
            <a:extLst>
              <a:ext uri="{FF2B5EF4-FFF2-40B4-BE49-F238E27FC236}">
                <a16:creationId xmlns:a16="http://schemas.microsoft.com/office/drawing/2014/main" id="{4BA64CB6-9B84-95E0-1AC6-DA90F78A11A8}"/>
              </a:ext>
            </a:extLst>
          </p:cNvPr>
          <p:cNvSpPr>
            <a:spLocks noGrp="1"/>
          </p:cNvSpPr>
          <p:nvPr>
            <p:ph type="ftr" sz="quarter" idx="11"/>
          </p:nvPr>
        </p:nvSpPr>
        <p:spPr/>
        <p:txBody>
          <a:bodyPr/>
          <a:lstStyle>
            <a:lvl1pPr>
              <a:defRPr/>
            </a:lvl1pPr>
          </a:lstStyle>
          <a:p>
            <a:pPr>
              <a:defRPr/>
            </a:pPr>
            <a:r>
              <a:rPr lang="en-US" altLang="en-BE"/>
              <a:t>Gen.B.(r) Avv. Pierpaolo Rossi</a:t>
            </a:r>
          </a:p>
        </p:txBody>
      </p:sp>
      <p:sp>
        <p:nvSpPr>
          <p:cNvPr id="9" name="Slide Number Placeholder 5">
            <a:extLst>
              <a:ext uri="{FF2B5EF4-FFF2-40B4-BE49-F238E27FC236}">
                <a16:creationId xmlns:a16="http://schemas.microsoft.com/office/drawing/2014/main" id="{ACCB0CF2-FF3F-04A2-0DA5-B76CEBDAC7F6}"/>
              </a:ext>
            </a:extLst>
          </p:cNvPr>
          <p:cNvSpPr>
            <a:spLocks noGrp="1"/>
          </p:cNvSpPr>
          <p:nvPr>
            <p:ph type="sldNum" sz="quarter" idx="12"/>
          </p:nvPr>
        </p:nvSpPr>
        <p:spPr/>
        <p:txBody>
          <a:bodyPr/>
          <a:lstStyle>
            <a:lvl1pPr>
              <a:defRPr/>
            </a:lvl1pPr>
          </a:lstStyle>
          <a:p>
            <a:pPr>
              <a:defRPr/>
            </a:pPr>
            <a:fld id="{51150B91-BFD7-D742-8F9F-D841E89FBA98}" type="slidenum">
              <a:rPr lang="en-US" altLang="en-BE"/>
              <a:pPr>
                <a:defRPr/>
              </a:pPr>
              <a:t>‹#›</a:t>
            </a:fld>
            <a:endParaRPr lang="en-US" altLang="en-BE"/>
          </a:p>
        </p:txBody>
      </p:sp>
    </p:spTree>
    <p:extLst>
      <p:ext uri="{BB962C8B-B14F-4D97-AF65-F5344CB8AC3E}">
        <p14:creationId xmlns:p14="http://schemas.microsoft.com/office/powerpoint/2010/main" val="1705958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3">
            <a:extLst>
              <a:ext uri="{FF2B5EF4-FFF2-40B4-BE49-F238E27FC236}">
                <a16:creationId xmlns:a16="http://schemas.microsoft.com/office/drawing/2014/main" id="{558196A1-4B67-DD2C-97A8-A887F9FE1B59}"/>
              </a:ext>
            </a:extLst>
          </p:cNvPr>
          <p:cNvSpPr>
            <a:spLocks noGrp="1"/>
          </p:cNvSpPr>
          <p:nvPr>
            <p:ph type="dt" sz="half" idx="10"/>
          </p:nvPr>
        </p:nvSpPr>
        <p:spPr/>
        <p:txBody>
          <a:bodyPr/>
          <a:lstStyle>
            <a:lvl1pPr>
              <a:defRPr/>
            </a:lvl1pPr>
          </a:lstStyle>
          <a:p>
            <a:pPr>
              <a:defRPr/>
            </a:pPr>
            <a:fld id="{EA066B2F-7E06-884C-BA49-2B95DE50C5F8}" type="datetime1">
              <a:rPr lang="en-US" altLang="en-BE"/>
              <a:pPr>
                <a:defRPr/>
              </a:pPr>
              <a:t>6/21/22</a:t>
            </a:fld>
            <a:endParaRPr lang="en-US" altLang="en-BE"/>
          </a:p>
        </p:txBody>
      </p:sp>
      <p:sp>
        <p:nvSpPr>
          <p:cNvPr id="4" name="Footer Placeholder 4">
            <a:extLst>
              <a:ext uri="{FF2B5EF4-FFF2-40B4-BE49-F238E27FC236}">
                <a16:creationId xmlns:a16="http://schemas.microsoft.com/office/drawing/2014/main" id="{674D2BF1-9213-0F00-F190-D1D9A30E447C}"/>
              </a:ext>
            </a:extLst>
          </p:cNvPr>
          <p:cNvSpPr>
            <a:spLocks noGrp="1"/>
          </p:cNvSpPr>
          <p:nvPr>
            <p:ph type="ftr" sz="quarter" idx="11"/>
          </p:nvPr>
        </p:nvSpPr>
        <p:spPr/>
        <p:txBody>
          <a:bodyPr/>
          <a:lstStyle>
            <a:lvl1pPr>
              <a:defRPr/>
            </a:lvl1pPr>
          </a:lstStyle>
          <a:p>
            <a:pPr>
              <a:defRPr/>
            </a:pPr>
            <a:r>
              <a:rPr lang="en-US" altLang="en-BE"/>
              <a:t>Gen.B.(r) Avv. Pierpaolo Rossi</a:t>
            </a:r>
          </a:p>
        </p:txBody>
      </p:sp>
      <p:sp>
        <p:nvSpPr>
          <p:cNvPr id="5" name="Slide Number Placeholder 5">
            <a:extLst>
              <a:ext uri="{FF2B5EF4-FFF2-40B4-BE49-F238E27FC236}">
                <a16:creationId xmlns:a16="http://schemas.microsoft.com/office/drawing/2014/main" id="{D3E4EBF7-6E67-BB96-DBF1-97E39D73D00C}"/>
              </a:ext>
            </a:extLst>
          </p:cNvPr>
          <p:cNvSpPr>
            <a:spLocks noGrp="1"/>
          </p:cNvSpPr>
          <p:nvPr>
            <p:ph type="sldNum" sz="quarter" idx="12"/>
          </p:nvPr>
        </p:nvSpPr>
        <p:spPr/>
        <p:txBody>
          <a:bodyPr/>
          <a:lstStyle>
            <a:lvl1pPr>
              <a:defRPr/>
            </a:lvl1pPr>
          </a:lstStyle>
          <a:p>
            <a:pPr>
              <a:defRPr/>
            </a:pPr>
            <a:fld id="{0A290DF1-99BD-814D-8636-97490C5817CF}" type="slidenum">
              <a:rPr lang="en-US" altLang="en-BE"/>
              <a:pPr>
                <a:defRPr/>
              </a:pPr>
              <a:t>‹#›</a:t>
            </a:fld>
            <a:endParaRPr lang="en-US" altLang="en-BE"/>
          </a:p>
        </p:txBody>
      </p:sp>
    </p:spTree>
    <p:extLst>
      <p:ext uri="{BB962C8B-B14F-4D97-AF65-F5344CB8AC3E}">
        <p14:creationId xmlns:p14="http://schemas.microsoft.com/office/powerpoint/2010/main" val="2908277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1361FF7-71AD-1DA9-0EE9-61B396FC6A15}"/>
              </a:ext>
            </a:extLst>
          </p:cNvPr>
          <p:cNvSpPr>
            <a:spLocks noGrp="1"/>
          </p:cNvSpPr>
          <p:nvPr>
            <p:ph type="dt" sz="half" idx="10"/>
          </p:nvPr>
        </p:nvSpPr>
        <p:spPr/>
        <p:txBody>
          <a:bodyPr/>
          <a:lstStyle>
            <a:lvl1pPr>
              <a:defRPr/>
            </a:lvl1pPr>
          </a:lstStyle>
          <a:p>
            <a:pPr>
              <a:defRPr/>
            </a:pPr>
            <a:fld id="{BF25CC6B-5A7B-5D43-AE6A-AEA2FC10E91C}" type="datetime1">
              <a:rPr lang="en-US" altLang="en-BE"/>
              <a:pPr>
                <a:defRPr/>
              </a:pPr>
              <a:t>6/21/22</a:t>
            </a:fld>
            <a:endParaRPr lang="en-US" altLang="en-BE"/>
          </a:p>
        </p:txBody>
      </p:sp>
      <p:sp>
        <p:nvSpPr>
          <p:cNvPr id="3" name="Footer Placeholder 4">
            <a:extLst>
              <a:ext uri="{FF2B5EF4-FFF2-40B4-BE49-F238E27FC236}">
                <a16:creationId xmlns:a16="http://schemas.microsoft.com/office/drawing/2014/main" id="{5F141ED6-0E49-B415-B2EB-2C9BE0873CD4}"/>
              </a:ext>
            </a:extLst>
          </p:cNvPr>
          <p:cNvSpPr>
            <a:spLocks noGrp="1"/>
          </p:cNvSpPr>
          <p:nvPr>
            <p:ph type="ftr" sz="quarter" idx="11"/>
          </p:nvPr>
        </p:nvSpPr>
        <p:spPr/>
        <p:txBody>
          <a:bodyPr/>
          <a:lstStyle>
            <a:lvl1pPr>
              <a:defRPr/>
            </a:lvl1pPr>
          </a:lstStyle>
          <a:p>
            <a:pPr>
              <a:defRPr/>
            </a:pPr>
            <a:r>
              <a:rPr lang="en-US" altLang="en-BE"/>
              <a:t>Gen.B.(r) Avv. Pierpaolo Rossi</a:t>
            </a:r>
          </a:p>
        </p:txBody>
      </p:sp>
      <p:sp>
        <p:nvSpPr>
          <p:cNvPr id="4" name="Slide Number Placeholder 5">
            <a:extLst>
              <a:ext uri="{FF2B5EF4-FFF2-40B4-BE49-F238E27FC236}">
                <a16:creationId xmlns:a16="http://schemas.microsoft.com/office/drawing/2014/main" id="{48F59B04-432C-2A67-296B-CE7A47007AB7}"/>
              </a:ext>
            </a:extLst>
          </p:cNvPr>
          <p:cNvSpPr>
            <a:spLocks noGrp="1"/>
          </p:cNvSpPr>
          <p:nvPr>
            <p:ph type="sldNum" sz="quarter" idx="12"/>
          </p:nvPr>
        </p:nvSpPr>
        <p:spPr/>
        <p:txBody>
          <a:bodyPr/>
          <a:lstStyle>
            <a:lvl1pPr>
              <a:defRPr/>
            </a:lvl1pPr>
          </a:lstStyle>
          <a:p>
            <a:pPr>
              <a:defRPr/>
            </a:pPr>
            <a:fld id="{104582CA-9F1C-EC4B-B2A1-D75AA61378D6}" type="slidenum">
              <a:rPr lang="en-US" altLang="en-BE"/>
              <a:pPr>
                <a:defRPr/>
              </a:pPr>
              <a:t>‹#›</a:t>
            </a:fld>
            <a:endParaRPr lang="en-US" altLang="en-BE"/>
          </a:p>
        </p:txBody>
      </p:sp>
    </p:spTree>
    <p:extLst>
      <p:ext uri="{BB962C8B-B14F-4D97-AF65-F5344CB8AC3E}">
        <p14:creationId xmlns:p14="http://schemas.microsoft.com/office/powerpoint/2010/main" val="2057288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3">
            <a:extLst>
              <a:ext uri="{FF2B5EF4-FFF2-40B4-BE49-F238E27FC236}">
                <a16:creationId xmlns:a16="http://schemas.microsoft.com/office/drawing/2014/main" id="{7204CCEE-C450-D3DA-D0E1-40E72EECD724}"/>
              </a:ext>
            </a:extLst>
          </p:cNvPr>
          <p:cNvSpPr>
            <a:spLocks noGrp="1"/>
          </p:cNvSpPr>
          <p:nvPr>
            <p:ph type="dt" sz="half" idx="10"/>
          </p:nvPr>
        </p:nvSpPr>
        <p:spPr/>
        <p:txBody>
          <a:bodyPr/>
          <a:lstStyle>
            <a:lvl1pPr>
              <a:defRPr/>
            </a:lvl1pPr>
          </a:lstStyle>
          <a:p>
            <a:pPr>
              <a:defRPr/>
            </a:pPr>
            <a:fld id="{C8EA4516-E053-CE46-AB73-F8702DB6FB37}" type="datetime1">
              <a:rPr lang="en-US" altLang="en-BE"/>
              <a:pPr>
                <a:defRPr/>
              </a:pPr>
              <a:t>6/21/22</a:t>
            </a:fld>
            <a:endParaRPr lang="en-US" altLang="en-BE"/>
          </a:p>
        </p:txBody>
      </p:sp>
      <p:sp>
        <p:nvSpPr>
          <p:cNvPr id="6" name="Footer Placeholder 4">
            <a:extLst>
              <a:ext uri="{FF2B5EF4-FFF2-40B4-BE49-F238E27FC236}">
                <a16:creationId xmlns:a16="http://schemas.microsoft.com/office/drawing/2014/main" id="{901E3479-66D8-2B9B-3A23-BDEE80AD32B4}"/>
              </a:ext>
            </a:extLst>
          </p:cNvPr>
          <p:cNvSpPr>
            <a:spLocks noGrp="1"/>
          </p:cNvSpPr>
          <p:nvPr>
            <p:ph type="ftr" sz="quarter" idx="11"/>
          </p:nvPr>
        </p:nvSpPr>
        <p:spPr/>
        <p:txBody>
          <a:bodyPr/>
          <a:lstStyle>
            <a:lvl1pPr>
              <a:defRPr/>
            </a:lvl1pPr>
          </a:lstStyle>
          <a:p>
            <a:pPr>
              <a:defRPr/>
            </a:pPr>
            <a:r>
              <a:rPr lang="en-US" altLang="en-BE"/>
              <a:t>Gen.B.(r) Avv. Pierpaolo Rossi</a:t>
            </a:r>
          </a:p>
        </p:txBody>
      </p:sp>
      <p:sp>
        <p:nvSpPr>
          <p:cNvPr id="7" name="Slide Number Placeholder 5">
            <a:extLst>
              <a:ext uri="{FF2B5EF4-FFF2-40B4-BE49-F238E27FC236}">
                <a16:creationId xmlns:a16="http://schemas.microsoft.com/office/drawing/2014/main" id="{07946075-DA8C-A4E3-05D4-898572DA18BE}"/>
              </a:ext>
            </a:extLst>
          </p:cNvPr>
          <p:cNvSpPr>
            <a:spLocks noGrp="1"/>
          </p:cNvSpPr>
          <p:nvPr>
            <p:ph type="sldNum" sz="quarter" idx="12"/>
          </p:nvPr>
        </p:nvSpPr>
        <p:spPr/>
        <p:txBody>
          <a:bodyPr/>
          <a:lstStyle>
            <a:lvl1pPr>
              <a:defRPr/>
            </a:lvl1pPr>
          </a:lstStyle>
          <a:p>
            <a:pPr>
              <a:defRPr/>
            </a:pPr>
            <a:fld id="{40E1CB9C-E575-B046-B626-49EB3A5CEE0C}" type="slidenum">
              <a:rPr lang="en-US" altLang="en-BE"/>
              <a:pPr>
                <a:defRPr/>
              </a:pPr>
              <a:t>‹#›</a:t>
            </a:fld>
            <a:endParaRPr lang="en-US" altLang="en-BE"/>
          </a:p>
        </p:txBody>
      </p:sp>
    </p:spTree>
    <p:extLst>
      <p:ext uri="{BB962C8B-B14F-4D97-AF65-F5344CB8AC3E}">
        <p14:creationId xmlns:p14="http://schemas.microsoft.com/office/powerpoint/2010/main" val="249233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3">
            <a:extLst>
              <a:ext uri="{FF2B5EF4-FFF2-40B4-BE49-F238E27FC236}">
                <a16:creationId xmlns:a16="http://schemas.microsoft.com/office/drawing/2014/main" id="{581F7FB9-F7BF-42E9-2E3D-99B2CC84486F}"/>
              </a:ext>
            </a:extLst>
          </p:cNvPr>
          <p:cNvSpPr>
            <a:spLocks noGrp="1"/>
          </p:cNvSpPr>
          <p:nvPr>
            <p:ph type="dt" sz="half" idx="10"/>
          </p:nvPr>
        </p:nvSpPr>
        <p:spPr/>
        <p:txBody>
          <a:bodyPr/>
          <a:lstStyle>
            <a:lvl1pPr>
              <a:defRPr/>
            </a:lvl1pPr>
          </a:lstStyle>
          <a:p>
            <a:pPr>
              <a:defRPr/>
            </a:pPr>
            <a:fld id="{5A45C043-8022-E54D-B3CA-C943C166F136}" type="datetime1">
              <a:rPr lang="en-US" altLang="en-BE"/>
              <a:pPr>
                <a:defRPr/>
              </a:pPr>
              <a:t>6/21/22</a:t>
            </a:fld>
            <a:endParaRPr lang="en-US" altLang="en-BE"/>
          </a:p>
        </p:txBody>
      </p:sp>
      <p:sp>
        <p:nvSpPr>
          <p:cNvPr id="6" name="Footer Placeholder 4">
            <a:extLst>
              <a:ext uri="{FF2B5EF4-FFF2-40B4-BE49-F238E27FC236}">
                <a16:creationId xmlns:a16="http://schemas.microsoft.com/office/drawing/2014/main" id="{51DB8C80-25BA-085B-F319-0A031FE6FFBC}"/>
              </a:ext>
            </a:extLst>
          </p:cNvPr>
          <p:cNvSpPr>
            <a:spLocks noGrp="1"/>
          </p:cNvSpPr>
          <p:nvPr>
            <p:ph type="ftr" sz="quarter" idx="11"/>
          </p:nvPr>
        </p:nvSpPr>
        <p:spPr/>
        <p:txBody>
          <a:bodyPr/>
          <a:lstStyle>
            <a:lvl1pPr>
              <a:defRPr/>
            </a:lvl1pPr>
          </a:lstStyle>
          <a:p>
            <a:pPr>
              <a:defRPr/>
            </a:pPr>
            <a:r>
              <a:rPr lang="en-US" altLang="en-BE"/>
              <a:t>Gen.B.(r) Avv. Pierpaolo Rossi</a:t>
            </a:r>
          </a:p>
        </p:txBody>
      </p:sp>
      <p:sp>
        <p:nvSpPr>
          <p:cNvPr id="7" name="Slide Number Placeholder 5">
            <a:extLst>
              <a:ext uri="{FF2B5EF4-FFF2-40B4-BE49-F238E27FC236}">
                <a16:creationId xmlns:a16="http://schemas.microsoft.com/office/drawing/2014/main" id="{5838B659-1C97-B6A2-1F96-B2D56BEA3085}"/>
              </a:ext>
            </a:extLst>
          </p:cNvPr>
          <p:cNvSpPr>
            <a:spLocks noGrp="1"/>
          </p:cNvSpPr>
          <p:nvPr>
            <p:ph type="sldNum" sz="quarter" idx="12"/>
          </p:nvPr>
        </p:nvSpPr>
        <p:spPr/>
        <p:txBody>
          <a:bodyPr/>
          <a:lstStyle>
            <a:lvl1pPr>
              <a:defRPr/>
            </a:lvl1pPr>
          </a:lstStyle>
          <a:p>
            <a:pPr>
              <a:defRPr/>
            </a:pPr>
            <a:fld id="{41F8A77E-D49F-144B-AB9B-C7FE1CC4C35E}" type="slidenum">
              <a:rPr lang="en-US" altLang="en-BE"/>
              <a:pPr>
                <a:defRPr/>
              </a:pPr>
              <a:t>‹#›</a:t>
            </a:fld>
            <a:endParaRPr lang="en-US" altLang="en-BE"/>
          </a:p>
        </p:txBody>
      </p:sp>
    </p:spTree>
    <p:extLst>
      <p:ext uri="{BB962C8B-B14F-4D97-AF65-F5344CB8AC3E}">
        <p14:creationId xmlns:p14="http://schemas.microsoft.com/office/powerpoint/2010/main" val="171926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9C42DCE-8220-B4D2-91ED-0B11ED41846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en-BE"/>
              <a:t>Click to edit Master title style</a:t>
            </a:r>
            <a:endParaRPr lang="en-US" altLang="en-BE"/>
          </a:p>
        </p:txBody>
      </p:sp>
      <p:sp>
        <p:nvSpPr>
          <p:cNvPr id="1027" name="Text Placeholder 2">
            <a:extLst>
              <a:ext uri="{FF2B5EF4-FFF2-40B4-BE49-F238E27FC236}">
                <a16:creationId xmlns:a16="http://schemas.microsoft.com/office/drawing/2014/main" id="{27A77253-130D-B1F4-C248-0F064C84676D}"/>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BE"/>
              <a:t>Click to edit Master text styles</a:t>
            </a:r>
          </a:p>
          <a:p>
            <a:pPr lvl="1"/>
            <a:r>
              <a:rPr lang="fr-FR" altLang="en-BE"/>
              <a:t>Second level</a:t>
            </a:r>
          </a:p>
          <a:p>
            <a:pPr lvl="2"/>
            <a:r>
              <a:rPr lang="fr-FR" altLang="en-BE"/>
              <a:t>Third level</a:t>
            </a:r>
          </a:p>
          <a:p>
            <a:pPr lvl="3"/>
            <a:r>
              <a:rPr lang="fr-FR" altLang="en-BE"/>
              <a:t>Fourth level</a:t>
            </a:r>
          </a:p>
          <a:p>
            <a:pPr lvl="4"/>
            <a:r>
              <a:rPr lang="fr-FR" altLang="en-BE"/>
              <a:t>Fifth level</a:t>
            </a:r>
            <a:endParaRPr lang="en-US" altLang="en-BE"/>
          </a:p>
        </p:txBody>
      </p:sp>
      <p:sp>
        <p:nvSpPr>
          <p:cNvPr id="4" name="Date Placeholder 3">
            <a:extLst>
              <a:ext uri="{FF2B5EF4-FFF2-40B4-BE49-F238E27FC236}">
                <a16:creationId xmlns:a16="http://schemas.microsoft.com/office/drawing/2014/main" id="{0E7C4ED2-6A21-0512-DBD5-1F27F0E8D19C}"/>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638E5E4F-4EA5-984A-8BB1-9E9D5A3D2D78}" type="datetime1">
              <a:rPr lang="en-US" altLang="en-BE"/>
              <a:pPr>
                <a:defRPr/>
              </a:pPr>
              <a:t>6/21/22</a:t>
            </a:fld>
            <a:endParaRPr lang="en-US" altLang="en-BE"/>
          </a:p>
        </p:txBody>
      </p:sp>
      <p:sp>
        <p:nvSpPr>
          <p:cNvPr id="5" name="Footer Placeholder 4">
            <a:extLst>
              <a:ext uri="{FF2B5EF4-FFF2-40B4-BE49-F238E27FC236}">
                <a16:creationId xmlns:a16="http://schemas.microsoft.com/office/drawing/2014/main" id="{B8EBBFF5-BEC3-3D2A-D409-27EF9C697A16}"/>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a:defRPr/>
            </a:pPr>
            <a:r>
              <a:rPr lang="en-US" altLang="en-BE"/>
              <a:t>Gen.B.(r) Avv. Pierpaolo Rossi</a:t>
            </a:r>
          </a:p>
        </p:txBody>
      </p:sp>
      <p:sp>
        <p:nvSpPr>
          <p:cNvPr id="6" name="Slide Number Placeholder 5">
            <a:extLst>
              <a:ext uri="{FF2B5EF4-FFF2-40B4-BE49-F238E27FC236}">
                <a16:creationId xmlns:a16="http://schemas.microsoft.com/office/drawing/2014/main" id="{A753F614-328B-7FBA-BA7B-24A8AB1FA59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1FABBD78-565F-9C4B-AC9B-B50D591839ED}" type="slidenum">
              <a:rPr lang="en-US" altLang="en-BE"/>
              <a:pPr>
                <a:defRPr/>
              </a:pPr>
              <a:t>‹#›</a:t>
            </a:fld>
            <a:endParaRPr lang="en-US" altLang="en-BE"/>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id:9294;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5">
            <a:extLst>
              <a:ext uri="{FF2B5EF4-FFF2-40B4-BE49-F238E27FC236}">
                <a16:creationId xmlns:a16="http://schemas.microsoft.com/office/drawing/2014/main" id="{821385A4-66B1-EA79-5368-0EBA6342D8E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865EA54A-3214-1848-84FD-395C17B813C5}" type="slidenum">
              <a:rPr lang="en-US" altLang="en-BE" sz="1200" smtClean="0">
                <a:solidFill>
                  <a:srgbClr val="898989"/>
                </a:solidFill>
              </a:rPr>
              <a:pPr>
                <a:spcBef>
                  <a:spcPct val="0"/>
                </a:spcBef>
                <a:buFontTx/>
                <a:buNone/>
              </a:pPr>
              <a:t>1</a:t>
            </a:fld>
            <a:endParaRPr lang="en-US" altLang="en-BE" sz="1200">
              <a:solidFill>
                <a:srgbClr val="898989"/>
              </a:solidFill>
            </a:endParaRPr>
          </a:p>
        </p:txBody>
      </p:sp>
      <p:sp>
        <p:nvSpPr>
          <p:cNvPr id="2" name="Title 1">
            <a:extLst>
              <a:ext uri="{FF2B5EF4-FFF2-40B4-BE49-F238E27FC236}">
                <a16:creationId xmlns:a16="http://schemas.microsoft.com/office/drawing/2014/main" id="{56C34CE9-F30D-6E53-FDD6-7F04EABB1319}"/>
              </a:ext>
            </a:extLst>
          </p:cNvPr>
          <p:cNvSpPr>
            <a:spLocks noGrp="1"/>
          </p:cNvSpPr>
          <p:nvPr>
            <p:ph type="ctrTitle"/>
          </p:nvPr>
        </p:nvSpPr>
        <p:spPr>
          <a:xfrm>
            <a:off x="685800" y="1535113"/>
            <a:ext cx="7772400" cy="1470025"/>
          </a:xfrm>
        </p:spPr>
        <p:txBody>
          <a:bodyPr rtlCol="0">
            <a:normAutofit fontScale="90000"/>
          </a:bodyPr>
          <a:lstStyle/>
          <a:p>
            <a:pPr eaLnBrk="1" fontAlgn="auto" hangingPunct="1">
              <a:spcAft>
                <a:spcPts val="0"/>
              </a:spcAft>
              <a:defRPr/>
            </a:pPr>
            <a:r>
              <a:rPr lang="it-IT" b="1" i="1" dirty="0">
                <a:ea typeface="+mj-ea"/>
                <a:cs typeface="+mj-cs"/>
              </a:rPr>
              <a:t>La Fiscalità dei Funzionari Pubblici di Origine Italiana all’Estero</a:t>
            </a:r>
            <a:endParaRPr lang="en-US" dirty="0">
              <a:ea typeface="+mj-ea"/>
              <a:cs typeface="+mj-cs"/>
            </a:endParaRPr>
          </a:p>
        </p:txBody>
      </p:sp>
      <p:sp>
        <p:nvSpPr>
          <p:cNvPr id="3" name="Subtitle 2">
            <a:extLst>
              <a:ext uri="{FF2B5EF4-FFF2-40B4-BE49-F238E27FC236}">
                <a16:creationId xmlns:a16="http://schemas.microsoft.com/office/drawing/2014/main" id="{32151FE7-8537-828F-67A1-46858C99F37F}"/>
              </a:ext>
            </a:extLst>
          </p:cNvPr>
          <p:cNvSpPr>
            <a:spLocks noGrp="1"/>
          </p:cNvSpPr>
          <p:nvPr>
            <p:ph type="subTitle" idx="1"/>
          </p:nvPr>
        </p:nvSpPr>
        <p:spPr/>
        <p:txBody>
          <a:bodyPr rtlCol="0">
            <a:normAutofit/>
          </a:bodyPr>
          <a:lstStyle/>
          <a:p>
            <a:pPr eaLnBrk="1" fontAlgn="auto" hangingPunct="1">
              <a:spcAft>
                <a:spcPts val="0"/>
              </a:spcAft>
              <a:buFont typeface="Arial"/>
              <a:buNone/>
              <a:defRPr/>
            </a:pPr>
            <a:r>
              <a:rPr lang="en-US" b="1" i="1" dirty="0">
                <a:ea typeface="+mn-ea"/>
                <a:cs typeface="+mn-cs"/>
              </a:rPr>
              <a:t>ANFI – </a:t>
            </a:r>
            <a:r>
              <a:rPr lang="en-US" b="1" i="1" dirty="0" err="1">
                <a:ea typeface="+mn-ea"/>
                <a:cs typeface="+mn-cs"/>
              </a:rPr>
              <a:t>Renouveau</a:t>
            </a:r>
            <a:r>
              <a:rPr lang="en-US" b="1" i="1" dirty="0">
                <a:ea typeface="+mn-ea"/>
                <a:cs typeface="+mn-cs"/>
              </a:rPr>
              <a:t> </a:t>
            </a:r>
            <a:r>
              <a:rPr lang="en-US" b="1" i="1" dirty="0" err="1">
                <a:ea typeface="+mn-ea"/>
                <a:cs typeface="+mn-cs"/>
              </a:rPr>
              <a:t>Democratie</a:t>
            </a:r>
            <a:endParaRPr lang="en-US" dirty="0">
              <a:ea typeface="+mn-ea"/>
              <a:cs typeface="+mn-cs"/>
            </a:endParaRPr>
          </a:p>
          <a:p>
            <a:pPr eaLnBrk="1" fontAlgn="auto" hangingPunct="1">
              <a:spcAft>
                <a:spcPts val="0"/>
              </a:spcAft>
              <a:buFont typeface="Arial"/>
              <a:buNone/>
              <a:defRPr/>
            </a:pPr>
            <a:r>
              <a:rPr lang="en-US" dirty="0">
                <a:ea typeface="+mn-ea"/>
                <a:cs typeface="+mn-cs"/>
              </a:rPr>
              <a:t>Workshop del 24 </a:t>
            </a:r>
            <a:r>
              <a:rPr lang="en-US" dirty="0" err="1">
                <a:ea typeface="+mn-ea"/>
                <a:cs typeface="+mn-cs"/>
              </a:rPr>
              <a:t>giugno</a:t>
            </a:r>
            <a:r>
              <a:rPr lang="en-US" dirty="0">
                <a:ea typeface="+mn-ea"/>
                <a:cs typeface="+mn-cs"/>
              </a:rPr>
              <a:t> 2022</a:t>
            </a:r>
          </a:p>
        </p:txBody>
      </p:sp>
      <p:sp>
        <p:nvSpPr>
          <p:cNvPr id="4" name="Footer Placeholder 3">
            <a:extLst>
              <a:ext uri="{FF2B5EF4-FFF2-40B4-BE49-F238E27FC236}">
                <a16:creationId xmlns:a16="http://schemas.microsoft.com/office/drawing/2014/main" id="{8C249601-425E-ECCA-9D44-5457C242C5A7}"/>
              </a:ext>
            </a:extLst>
          </p:cNvPr>
          <p:cNvSpPr>
            <a:spLocks noGrp="1"/>
          </p:cNvSpPr>
          <p:nvPr>
            <p:ph type="ftr" sz="quarter" idx="11"/>
          </p:nvPr>
        </p:nvSpPr>
        <p:spPr/>
        <p:txBody>
          <a:bodyPr rtlCol="0"/>
          <a:lstStyle/>
          <a:p>
            <a:pPr fontAlgn="auto">
              <a:spcBef>
                <a:spcPts val="0"/>
              </a:spcBef>
              <a:spcAft>
                <a:spcPts val="0"/>
              </a:spcAft>
              <a:defRPr/>
            </a:pPr>
            <a:r>
              <a:rPr lang="en-US">
                <a:solidFill>
                  <a:schemeClr val="tx1">
                    <a:tint val="75000"/>
                  </a:schemeClr>
                </a:solidFill>
                <a:latin typeface="+mn-lt"/>
                <a:ea typeface="+mn-ea"/>
              </a:rPr>
              <a:t>Gen.B.(r) Avv. Pierpaolo Rossi</a:t>
            </a:r>
            <a:endParaRPr lang="en-US" dirty="0">
              <a:solidFill>
                <a:schemeClr val="tx1">
                  <a:tint val="75000"/>
                </a:schemeClr>
              </a:solidFill>
              <a:latin typeface="+mn-lt"/>
              <a:ea typeface="+mn-ea"/>
            </a:endParaRPr>
          </a:p>
        </p:txBody>
      </p:sp>
      <p:pic>
        <p:nvPicPr>
          <p:cNvPr id="15365" name="Picture 5">
            <a:extLst>
              <a:ext uri="{FF2B5EF4-FFF2-40B4-BE49-F238E27FC236}">
                <a16:creationId xmlns:a16="http://schemas.microsoft.com/office/drawing/2014/main" id="{02374B7A-90D9-9A81-D35E-4629996BC8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8525" y="2995613"/>
            <a:ext cx="9429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6">
            <a:extLst>
              <a:ext uri="{FF2B5EF4-FFF2-40B4-BE49-F238E27FC236}">
                <a16:creationId xmlns:a16="http://schemas.microsoft.com/office/drawing/2014/main" id="{83C76BEB-100C-6493-A80D-11EBCB7821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21250" y="3108325"/>
            <a:ext cx="863600"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5">
            <a:extLst>
              <a:ext uri="{FF2B5EF4-FFF2-40B4-BE49-F238E27FC236}">
                <a16:creationId xmlns:a16="http://schemas.microsoft.com/office/drawing/2014/main" id="{8795279A-51D3-6676-AFA9-E6A6D060B2C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288DB33F-D899-7142-B835-33646190AD6A}" type="slidenum">
              <a:rPr lang="en-US" altLang="en-BE" sz="1200" smtClean="0">
                <a:solidFill>
                  <a:srgbClr val="898989"/>
                </a:solidFill>
              </a:rPr>
              <a:pPr>
                <a:spcBef>
                  <a:spcPct val="0"/>
                </a:spcBef>
                <a:buFontTx/>
                <a:buNone/>
              </a:pPr>
              <a:t>10</a:t>
            </a:fld>
            <a:endParaRPr lang="en-US" altLang="en-BE" sz="1200">
              <a:solidFill>
                <a:srgbClr val="898989"/>
              </a:solidFill>
            </a:endParaRPr>
          </a:p>
        </p:txBody>
      </p:sp>
      <p:sp>
        <p:nvSpPr>
          <p:cNvPr id="23554" name="Title 1">
            <a:extLst>
              <a:ext uri="{FF2B5EF4-FFF2-40B4-BE49-F238E27FC236}">
                <a16:creationId xmlns:a16="http://schemas.microsoft.com/office/drawing/2014/main" id="{0649862C-E47C-5291-2A50-8859AD1B6F05}"/>
              </a:ext>
            </a:extLst>
          </p:cNvPr>
          <p:cNvSpPr>
            <a:spLocks noGrp="1"/>
          </p:cNvSpPr>
          <p:nvPr>
            <p:ph type="title"/>
          </p:nvPr>
        </p:nvSpPr>
        <p:spPr>
          <a:xfrm>
            <a:off x="457200" y="136525"/>
            <a:ext cx="8229600" cy="708427"/>
          </a:xfrm>
        </p:spPr>
        <p:txBody>
          <a:bodyPr/>
          <a:lstStyle/>
          <a:p>
            <a:pPr eaLnBrk="1" hangingPunct="1"/>
            <a:r>
              <a:rPr lang="it-IT" altLang="en-BE" dirty="0">
                <a:ea typeface="ＭＳ Ｐゴシック" panose="020B0600070205080204" pitchFamily="34" charset="-128"/>
              </a:rPr>
              <a:t>Deroga obblighi monitoraggio</a:t>
            </a:r>
            <a:endParaRPr lang="en-US" altLang="en-BE" b="1" dirty="0">
              <a:ea typeface="ＭＳ Ｐゴシック" panose="020B0600070205080204" pitchFamily="34" charset="-128"/>
            </a:endParaRPr>
          </a:p>
        </p:txBody>
      </p:sp>
      <p:sp>
        <p:nvSpPr>
          <p:cNvPr id="23555" name="Content Placeholder 2">
            <a:extLst>
              <a:ext uri="{FF2B5EF4-FFF2-40B4-BE49-F238E27FC236}">
                <a16:creationId xmlns:a16="http://schemas.microsoft.com/office/drawing/2014/main" id="{5BC518F8-B6CE-EFCC-5832-ADF28D8BA3F8}"/>
              </a:ext>
            </a:extLst>
          </p:cNvPr>
          <p:cNvSpPr>
            <a:spLocks noGrp="1"/>
          </p:cNvSpPr>
          <p:nvPr>
            <p:ph idx="1"/>
          </p:nvPr>
        </p:nvSpPr>
        <p:spPr>
          <a:xfrm>
            <a:off x="457200" y="866200"/>
            <a:ext cx="8229600" cy="5490150"/>
          </a:xfrm>
        </p:spPr>
        <p:txBody>
          <a:bodyPr/>
          <a:lstStyle/>
          <a:p>
            <a:pPr eaLnBrk="1" hangingPunct="1">
              <a:lnSpc>
                <a:spcPct val="80000"/>
              </a:lnSpc>
            </a:pPr>
            <a:r>
              <a:rPr lang="it-IT" altLang="en-BE" sz="2400" dirty="0">
                <a:ea typeface="ＭＳ Ｐゴシック" panose="020B0600070205080204" pitchFamily="34" charset="-128"/>
              </a:rPr>
              <a:t>Art 38, comma 13 del DL 78/2010 </a:t>
            </a:r>
            <a:r>
              <a:rPr lang="it-IT" altLang="en-BE" sz="2200" dirty="0">
                <a:ea typeface="ＭＳ Ｐゴシック" panose="020B0600070205080204" pitchFamily="34" charset="-128"/>
              </a:rPr>
              <a:t>:</a:t>
            </a:r>
          </a:p>
          <a:p>
            <a:pPr marL="400050" lvl="1" indent="0" eaLnBrk="1" hangingPunct="1">
              <a:lnSpc>
                <a:spcPct val="80000"/>
              </a:lnSpc>
              <a:buNone/>
            </a:pPr>
            <a:r>
              <a:rPr lang="it-IT" altLang="en-BE" sz="2000" dirty="0">
                <a:ea typeface="ＭＳ Ｐゴシック" panose="020B0600070205080204" pitchFamily="34" charset="-128"/>
              </a:rPr>
              <a:t>13. Gli obblighi dichiarativi previsti dall</a:t>
            </a:r>
            <a:r>
              <a:rPr lang="it-IT" altLang="en-US" sz="2000" dirty="0">
                <a:ea typeface="ＭＳ Ｐゴシック" panose="020B0600070205080204" pitchFamily="34" charset="-128"/>
              </a:rPr>
              <a:t>’</a:t>
            </a:r>
            <a:r>
              <a:rPr lang="it-IT" altLang="en-BE" sz="2000" dirty="0">
                <a:ea typeface="ＭＳ Ｐゴシック" panose="020B0600070205080204" pitchFamily="34" charset="-128"/>
              </a:rPr>
              <a:t>articolo 4 del decreto legge 28 giugno 1990, n. 167, non si applicano:</a:t>
            </a:r>
            <a:endParaRPr lang="en-US" altLang="en-BE" sz="2000" dirty="0">
              <a:ea typeface="ＭＳ Ｐゴシック" panose="020B0600070205080204" pitchFamily="34" charset="-128"/>
            </a:endParaRPr>
          </a:p>
          <a:p>
            <a:pPr marL="400050" lvl="1" indent="0" eaLnBrk="1" hangingPunct="1">
              <a:lnSpc>
                <a:spcPct val="80000"/>
              </a:lnSpc>
              <a:buNone/>
            </a:pPr>
            <a:r>
              <a:rPr lang="it-IT" altLang="en-BE" sz="2000" dirty="0">
                <a:ea typeface="ＭＳ Ｐゴシック" panose="020B0600070205080204" pitchFamily="34" charset="-128"/>
              </a:rPr>
              <a:t>a) alle </a:t>
            </a:r>
            <a:r>
              <a:rPr lang="it-IT" altLang="en-BE" sz="2000" b="1" dirty="0">
                <a:ea typeface="ＭＳ Ｐゴシック" panose="020B0600070205080204" pitchFamily="34" charset="-128"/>
              </a:rPr>
              <a:t>persone fisiche che prestano lavoro all</a:t>
            </a:r>
            <a:r>
              <a:rPr lang="it-IT" altLang="en-US" sz="2000" b="1" dirty="0">
                <a:ea typeface="ＭＳ Ｐゴシック" panose="020B0600070205080204" pitchFamily="34" charset="-128"/>
              </a:rPr>
              <a:t>’</a:t>
            </a:r>
            <a:r>
              <a:rPr lang="it-IT" altLang="en-BE" sz="2000" b="1" dirty="0">
                <a:ea typeface="ＭＳ Ｐゴシック" panose="020B0600070205080204" pitchFamily="34" charset="-128"/>
              </a:rPr>
              <a:t>estero per lo Stato italiano, per una sua suddivisione politica o amministrativa o per un suo ente locale </a:t>
            </a:r>
            <a:r>
              <a:rPr lang="it-IT" altLang="en-BE" sz="2000" dirty="0">
                <a:ea typeface="ＭＳ Ｐゴシック" panose="020B0600070205080204" pitchFamily="34" charset="-128"/>
              </a:rPr>
              <a:t>e alle</a:t>
            </a:r>
            <a:r>
              <a:rPr lang="it-IT" altLang="en-BE" sz="2000" b="1" dirty="0">
                <a:ea typeface="ＭＳ Ｐゴシック" panose="020B0600070205080204" pitchFamily="34" charset="-128"/>
              </a:rPr>
              <a:t> persone fisiche che lavorano all</a:t>
            </a:r>
            <a:r>
              <a:rPr lang="it-IT" altLang="en-US" sz="2000" b="1" dirty="0">
                <a:ea typeface="ＭＳ Ｐゴシック" panose="020B0600070205080204" pitchFamily="34" charset="-128"/>
              </a:rPr>
              <a:t>’</a:t>
            </a:r>
            <a:r>
              <a:rPr lang="it-IT" altLang="en-BE" sz="2000" b="1" dirty="0">
                <a:ea typeface="ＭＳ Ｐゴシック" panose="020B0600070205080204" pitchFamily="34" charset="-128"/>
              </a:rPr>
              <a:t>estero presso organizzazioni internazionali </a:t>
            </a:r>
            <a:r>
              <a:rPr lang="it-IT" altLang="en-BE" sz="2000" dirty="0">
                <a:ea typeface="ＭＳ Ｐゴシック" panose="020B0600070205080204" pitchFamily="34" charset="-128"/>
              </a:rPr>
              <a:t>cui aderisce l</a:t>
            </a:r>
            <a:r>
              <a:rPr lang="it-IT" altLang="en-US" sz="2000" dirty="0">
                <a:ea typeface="ＭＳ Ｐゴシック" panose="020B0600070205080204" pitchFamily="34" charset="-128"/>
              </a:rPr>
              <a:t>’</a:t>
            </a:r>
            <a:r>
              <a:rPr lang="it-IT" altLang="en-BE" sz="2000" dirty="0">
                <a:ea typeface="ＭＳ Ｐゴシック" panose="020B0600070205080204" pitchFamily="34" charset="-128"/>
              </a:rPr>
              <a:t>Italia la cui residenza fiscale in Italia sia determinata, in deroga agli ordinari criteri previsti dal Testo Unico delle imposte sui redditi, in base ad accordi internazionali ratificati.</a:t>
            </a:r>
            <a:r>
              <a:rPr lang="it-IT" altLang="en-BE" sz="2000" b="1" dirty="0">
                <a:ea typeface="ＭＳ Ｐゴシック" panose="020B0600070205080204" pitchFamily="34" charset="-128"/>
              </a:rPr>
              <a:t> </a:t>
            </a:r>
            <a:r>
              <a:rPr lang="it-IT" altLang="en-BE" sz="2000" dirty="0">
                <a:ea typeface="ＭＳ Ｐゴシック" panose="020B0600070205080204" pitchFamily="34" charset="-128"/>
              </a:rPr>
              <a:t>Tale esonero si applica limitatamente al periodo di tempo in cui l</a:t>
            </a:r>
            <a:r>
              <a:rPr lang="it-IT" altLang="en-US" sz="2000" dirty="0">
                <a:ea typeface="ＭＳ Ｐゴシック" panose="020B0600070205080204" pitchFamily="34" charset="-128"/>
              </a:rPr>
              <a:t>’</a:t>
            </a:r>
            <a:r>
              <a:rPr lang="it-IT" altLang="en-BE" sz="2000" dirty="0">
                <a:ea typeface="ＭＳ Ｐゴシック" panose="020B0600070205080204" pitchFamily="34" charset="-128"/>
              </a:rPr>
              <a:t>attività lavorativa è svolta all</a:t>
            </a:r>
            <a:r>
              <a:rPr lang="it-IT" altLang="en-US" sz="2000" dirty="0">
                <a:ea typeface="ＭＳ Ｐゴシック" panose="020B0600070205080204" pitchFamily="34" charset="-128"/>
              </a:rPr>
              <a:t>’</a:t>
            </a:r>
            <a:r>
              <a:rPr lang="it-IT" altLang="en-BE" sz="2000" dirty="0">
                <a:ea typeface="ＭＳ Ｐゴシック" panose="020B0600070205080204" pitchFamily="34" charset="-128"/>
              </a:rPr>
              <a:t>estero;</a:t>
            </a:r>
            <a:endParaRPr lang="en-US" altLang="en-BE" sz="2000" dirty="0">
              <a:ea typeface="ＭＳ Ｐゴシック" panose="020B0600070205080204" pitchFamily="34" charset="-128"/>
            </a:endParaRPr>
          </a:p>
          <a:p>
            <a:pPr marL="400050" lvl="1" indent="0" eaLnBrk="1" hangingPunct="1">
              <a:lnSpc>
                <a:spcPct val="80000"/>
              </a:lnSpc>
              <a:buNone/>
            </a:pPr>
            <a:r>
              <a:rPr lang="it-IT" altLang="en-BE" sz="2000" dirty="0">
                <a:ea typeface="ＭＳ Ｐゴシック" panose="020B0600070205080204" pitchFamily="34" charset="-128"/>
              </a:rPr>
              <a:t>b) ai </a:t>
            </a:r>
            <a:r>
              <a:rPr lang="it-IT" altLang="en-BE" sz="2000" b="1" dirty="0">
                <a:ea typeface="ＭＳ Ｐゴシック" panose="020B0600070205080204" pitchFamily="34" charset="-128"/>
              </a:rPr>
              <a:t>soggetti residenti in Italia che prestano la propria attività lavorativa in via continuativa all</a:t>
            </a:r>
            <a:r>
              <a:rPr lang="it-IT" altLang="en-US" sz="2000" b="1" dirty="0">
                <a:ea typeface="ＭＳ Ｐゴシック" panose="020B0600070205080204" pitchFamily="34" charset="-128"/>
              </a:rPr>
              <a:t>’</a:t>
            </a:r>
            <a:r>
              <a:rPr lang="it-IT" altLang="en-BE" sz="2000" b="1" dirty="0">
                <a:ea typeface="ＭＳ Ｐゴシック" panose="020B0600070205080204" pitchFamily="34" charset="-128"/>
              </a:rPr>
              <a:t>estero </a:t>
            </a:r>
            <a:r>
              <a:rPr lang="it-IT" altLang="en-BE" sz="2000" dirty="0">
                <a:ea typeface="ＭＳ Ｐゴシック" panose="020B0600070205080204" pitchFamily="34" charset="-128"/>
              </a:rPr>
              <a:t>in zone di frontiera ed in altri Paesi limitrofi con riferimento agli investimenti e alle attività estere di natura finanziaria detenute nel Paese in cui svolgono l’attività lavorativa</a:t>
            </a:r>
          </a:p>
          <a:p>
            <a:pPr eaLnBrk="1" hangingPunct="1">
              <a:lnSpc>
                <a:spcPct val="80000"/>
              </a:lnSpc>
            </a:pPr>
            <a:r>
              <a:rPr lang="it-IT" altLang="en-BE" sz="2400" dirty="0">
                <a:ea typeface="ＭＳ Ｐゴシック" panose="020B0600070205080204" pitchFamily="34" charset="-128"/>
              </a:rPr>
              <a:t>Conseguenze: </a:t>
            </a:r>
          </a:p>
          <a:p>
            <a:pPr lvl="1" eaLnBrk="1" hangingPunct="1">
              <a:lnSpc>
                <a:spcPct val="80000"/>
              </a:lnSpc>
            </a:pPr>
            <a:r>
              <a:rPr lang="it-IT" altLang="en-BE" sz="2000" dirty="0">
                <a:ea typeface="ＭＳ Ｐゴシック" panose="020B0600070205080204" pitchFamily="34" charset="-128"/>
              </a:rPr>
              <a:t>Inapplicabilità sanzioni monitoraggio </a:t>
            </a:r>
          </a:p>
          <a:p>
            <a:pPr lvl="1" eaLnBrk="1" hangingPunct="1">
              <a:lnSpc>
                <a:spcPct val="80000"/>
              </a:lnSpc>
            </a:pPr>
            <a:r>
              <a:rPr lang="it-IT" altLang="en-BE" sz="2000" dirty="0">
                <a:ea typeface="ＭＳ Ｐゴシック" panose="020B0600070205080204" pitchFamily="34" charset="-128"/>
              </a:rPr>
              <a:t>Applicabilità sanzioni sostanziali</a:t>
            </a:r>
            <a:endParaRPr lang="en-US" altLang="en-BE" sz="2000" dirty="0">
              <a:ea typeface="ＭＳ Ｐゴシック" panose="020B0600070205080204" pitchFamily="34" charset="-128"/>
            </a:endParaRPr>
          </a:p>
        </p:txBody>
      </p:sp>
      <p:sp>
        <p:nvSpPr>
          <p:cNvPr id="4" name="Footer Placeholder 3">
            <a:extLst>
              <a:ext uri="{FF2B5EF4-FFF2-40B4-BE49-F238E27FC236}">
                <a16:creationId xmlns:a16="http://schemas.microsoft.com/office/drawing/2014/main" id="{38585F3E-E7DE-9690-6175-EF2E84C664E4}"/>
              </a:ext>
            </a:extLst>
          </p:cNvPr>
          <p:cNvSpPr>
            <a:spLocks noGrp="1"/>
          </p:cNvSpPr>
          <p:nvPr>
            <p:ph type="ftr" sz="quarter" idx="11"/>
          </p:nvPr>
        </p:nvSpPr>
        <p:spPr/>
        <p:txBody>
          <a:bodyPr rtlCol="0"/>
          <a:lstStyle/>
          <a:p>
            <a:pPr fontAlgn="auto">
              <a:spcBef>
                <a:spcPts val="0"/>
              </a:spcBef>
              <a:spcAft>
                <a:spcPts val="0"/>
              </a:spcAft>
              <a:defRPr/>
            </a:pPr>
            <a:r>
              <a:rPr lang="en-US">
                <a:solidFill>
                  <a:schemeClr val="tx1">
                    <a:tint val="75000"/>
                  </a:schemeClr>
                </a:solidFill>
                <a:latin typeface="+mn-lt"/>
                <a:ea typeface="+mn-ea"/>
              </a:rPr>
              <a:t>Gen.B.(r) Avv. Pierpaolo Rossi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797EF-1BCB-B759-6E38-EF560D895C5C}"/>
              </a:ext>
            </a:extLst>
          </p:cNvPr>
          <p:cNvSpPr>
            <a:spLocks noGrp="1"/>
          </p:cNvSpPr>
          <p:nvPr>
            <p:ph type="title"/>
          </p:nvPr>
        </p:nvSpPr>
        <p:spPr>
          <a:xfrm>
            <a:off x="242047" y="158892"/>
            <a:ext cx="8727141" cy="639762"/>
          </a:xfrm>
        </p:spPr>
        <p:txBody>
          <a:bodyPr/>
          <a:lstStyle/>
          <a:p>
            <a:r>
              <a:rPr lang="en-BE" dirty="0"/>
              <a:t>Sanzioni e libera circolazione capitali</a:t>
            </a:r>
          </a:p>
        </p:txBody>
      </p:sp>
      <p:sp>
        <p:nvSpPr>
          <p:cNvPr id="3" name="Content Placeholder 2">
            <a:extLst>
              <a:ext uri="{FF2B5EF4-FFF2-40B4-BE49-F238E27FC236}">
                <a16:creationId xmlns:a16="http://schemas.microsoft.com/office/drawing/2014/main" id="{4C532595-B6EC-0A7E-7C26-7397DD388B9B}"/>
              </a:ext>
            </a:extLst>
          </p:cNvPr>
          <p:cNvSpPr>
            <a:spLocks noGrp="1"/>
          </p:cNvSpPr>
          <p:nvPr>
            <p:ph sz="half" idx="1"/>
          </p:nvPr>
        </p:nvSpPr>
        <p:spPr>
          <a:xfrm>
            <a:off x="255494" y="798654"/>
            <a:ext cx="4240306" cy="5557696"/>
          </a:xfrm>
        </p:spPr>
        <p:txBody>
          <a:bodyPr/>
          <a:lstStyle/>
          <a:p>
            <a:r>
              <a:rPr lang="en-BE" dirty="0"/>
              <a:t>C-155 e C-157/08, X (NL)</a:t>
            </a:r>
          </a:p>
          <a:p>
            <a:pPr marL="457200" lvl="1" indent="0">
              <a:buNone/>
            </a:pPr>
            <a:r>
              <a:rPr lang="en-BE" sz="2000" dirty="0"/>
              <a:t>Sanzioni per non-dichiarazione Prolungamento termini rettifica redditi tratti da altri Stati Membri</a:t>
            </a:r>
          </a:p>
          <a:p>
            <a:pPr lvl="1"/>
            <a:r>
              <a:rPr lang="en-GB" sz="1600" dirty="0" err="1">
                <a:solidFill>
                  <a:prstClr val="black"/>
                </a:solidFill>
              </a:rPr>
              <a:t>Allungamento</a:t>
            </a:r>
            <a:r>
              <a:rPr lang="en-GB" sz="1600" dirty="0">
                <a:solidFill>
                  <a:prstClr val="black"/>
                </a:solidFill>
              </a:rPr>
              <a:t> termini: OK se AF </a:t>
            </a:r>
            <a:r>
              <a:rPr lang="en-GB" sz="1600" dirty="0" err="1">
                <a:solidFill>
                  <a:prstClr val="black"/>
                </a:solidFill>
              </a:rPr>
              <a:t>dello</a:t>
            </a:r>
            <a:r>
              <a:rPr lang="en-GB" sz="1600" dirty="0">
                <a:solidFill>
                  <a:prstClr val="black"/>
                </a:solidFill>
              </a:rPr>
              <a:t> SM non dispone di </a:t>
            </a:r>
            <a:r>
              <a:rPr lang="en-GB" sz="1600" dirty="0" err="1">
                <a:solidFill>
                  <a:prstClr val="black"/>
                </a:solidFill>
              </a:rPr>
              <a:t>alcun</a:t>
            </a:r>
            <a:r>
              <a:rPr lang="en-GB" sz="1600" dirty="0">
                <a:solidFill>
                  <a:prstClr val="black"/>
                </a:solidFill>
              </a:rPr>
              <a:t> </a:t>
            </a:r>
            <a:r>
              <a:rPr lang="en-GB" sz="1600" dirty="0" err="1">
                <a:solidFill>
                  <a:prstClr val="black"/>
                </a:solidFill>
              </a:rPr>
              <a:t>indizio</a:t>
            </a:r>
            <a:r>
              <a:rPr lang="en-GB" sz="1600" dirty="0">
                <a:solidFill>
                  <a:prstClr val="black"/>
                </a:solidFill>
              </a:rPr>
              <a:t> </a:t>
            </a:r>
            <a:r>
              <a:rPr lang="en-GB" sz="1600" dirty="0" err="1">
                <a:solidFill>
                  <a:prstClr val="black"/>
                </a:solidFill>
              </a:rPr>
              <a:t>su</a:t>
            </a:r>
            <a:r>
              <a:rPr lang="en-GB" sz="1600" dirty="0">
                <a:solidFill>
                  <a:prstClr val="black"/>
                </a:solidFill>
              </a:rPr>
              <a:t> </a:t>
            </a:r>
            <a:r>
              <a:rPr lang="en-GB" sz="1600" dirty="0" err="1">
                <a:solidFill>
                  <a:prstClr val="black"/>
                </a:solidFill>
              </a:rPr>
              <a:t>investimenti</a:t>
            </a:r>
            <a:r>
              <a:rPr lang="en-GB" sz="1600" dirty="0">
                <a:solidFill>
                  <a:prstClr val="black"/>
                </a:solidFill>
              </a:rPr>
              <a:t> </a:t>
            </a:r>
            <a:r>
              <a:rPr lang="en-GB" sz="1600" dirty="0" err="1">
                <a:solidFill>
                  <a:prstClr val="black"/>
                </a:solidFill>
              </a:rPr>
              <a:t>esteri</a:t>
            </a:r>
            <a:endParaRPr lang="en-GB" sz="1600" dirty="0">
              <a:solidFill>
                <a:prstClr val="black"/>
              </a:solidFill>
            </a:endParaRPr>
          </a:p>
          <a:p>
            <a:pPr lvl="1"/>
            <a:r>
              <a:rPr lang="nl-NL" sz="1600" dirty="0" err="1">
                <a:solidFill>
                  <a:prstClr val="black"/>
                </a:solidFill>
              </a:rPr>
              <a:t>Restrizione</a:t>
            </a:r>
            <a:r>
              <a:rPr lang="nl-NL" sz="1600" dirty="0">
                <a:solidFill>
                  <a:prstClr val="black"/>
                </a:solidFill>
              </a:rPr>
              <a:t> se </a:t>
            </a:r>
            <a:r>
              <a:rPr lang="nl-NL" sz="1600" dirty="0" err="1">
                <a:solidFill>
                  <a:prstClr val="black"/>
                </a:solidFill>
              </a:rPr>
              <a:t>altro</a:t>
            </a:r>
            <a:r>
              <a:rPr lang="nl-NL" sz="1600" dirty="0">
                <a:solidFill>
                  <a:prstClr val="black"/>
                </a:solidFill>
              </a:rPr>
              <a:t> SM non </a:t>
            </a:r>
            <a:r>
              <a:rPr lang="nl-NL" sz="1600" dirty="0" err="1">
                <a:solidFill>
                  <a:prstClr val="black"/>
                </a:solidFill>
              </a:rPr>
              <a:t>assicura</a:t>
            </a:r>
            <a:r>
              <a:rPr lang="nl-NL" sz="1600" dirty="0">
                <a:solidFill>
                  <a:prstClr val="black"/>
                </a:solidFill>
              </a:rPr>
              <a:t> </a:t>
            </a:r>
            <a:r>
              <a:rPr lang="nl-NL" sz="1600" dirty="0" err="1">
                <a:solidFill>
                  <a:prstClr val="black"/>
                </a:solidFill>
              </a:rPr>
              <a:t>scambio</a:t>
            </a:r>
            <a:r>
              <a:rPr lang="nl-NL" sz="1600" dirty="0">
                <a:solidFill>
                  <a:prstClr val="black"/>
                </a:solidFill>
              </a:rPr>
              <a:t> </a:t>
            </a:r>
            <a:r>
              <a:rPr lang="nl-NL" sz="1600" dirty="0" err="1">
                <a:solidFill>
                  <a:prstClr val="black"/>
                </a:solidFill>
              </a:rPr>
              <a:t>informazioni</a:t>
            </a:r>
            <a:r>
              <a:rPr lang="nl-NL" sz="1600" dirty="0">
                <a:solidFill>
                  <a:prstClr val="black"/>
                </a:solidFill>
              </a:rPr>
              <a:t> (</a:t>
            </a:r>
            <a:r>
              <a:rPr lang="nl-NL" sz="1600" dirty="0" err="1">
                <a:solidFill>
                  <a:prstClr val="black"/>
                </a:solidFill>
              </a:rPr>
              <a:t>automatico</a:t>
            </a:r>
            <a:r>
              <a:rPr lang="nl-NL" sz="1600" dirty="0">
                <a:solidFill>
                  <a:prstClr val="black"/>
                </a:solidFill>
              </a:rPr>
              <a:t>)</a:t>
            </a:r>
            <a:endParaRPr lang="en-BE" sz="1600" dirty="0"/>
          </a:p>
          <a:p>
            <a:r>
              <a:rPr lang="en-BE" dirty="0"/>
              <a:t>C-317/15, X (CH)</a:t>
            </a:r>
          </a:p>
          <a:p>
            <a:pPr marL="457200" lvl="1" indent="0">
              <a:buNone/>
            </a:pPr>
            <a:r>
              <a:rPr lang="en-BE" sz="2000" dirty="0">
                <a:solidFill>
                  <a:prstClr val="black"/>
                </a:solidFill>
              </a:rPr>
              <a:t>Sanzioni per non-dichiarazione</a:t>
            </a:r>
          </a:p>
          <a:p>
            <a:pPr marL="457200" lvl="1" indent="0">
              <a:buNone/>
            </a:pPr>
            <a:r>
              <a:rPr lang="en-BE" sz="2000" dirty="0">
                <a:solidFill>
                  <a:prstClr val="black"/>
                </a:solidFill>
              </a:rPr>
              <a:t>Prolungamento termini rettifica redditi tratti da Paesi Terzi</a:t>
            </a:r>
          </a:p>
          <a:p>
            <a:pPr lvl="1"/>
            <a:r>
              <a:rPr lang="en-GB" sz="1600" dirty="0" err="1">
                <a:solidFill>
                  <a:prstClr val="black"/>
                </a:solidFill>
              </a:rPr>
              <a:t>Restrizione</a:t>
            </a:r>
            <a:r>
              <a:rPr lang="en-GB" sz="1600" dirty="0">
                <a:solidFill>
                  <a:prstClr val="black"/>
                </a:solidFill>
              </a:rPr>
              <a:t> </a:t>
            </a:r>
            <a:r>
              <a:rPr lang="en-GB" sz="1600" dirty="0" err="1">
                <a:solidFill>
                  <a:prstClr val="black"/>
                </a:solidFill>
              </a:rPr>
              <a:t>incompatibile</a:t>
            </a:r>
            <a:r>
              <a:rPr lang="en-GB" sz="1600" dirty="0">
                <a:solidFill>
                  <a:prstClr val="black"/>
                </a:solidFill>
              </a:rPr>
              <a:t> </a:t>
            </a:r>
            <a:r>
              <a:rPr lang="en-GB" sz="1600" dirty="0" err="1">
                <a:solidFill>
                  <a:prstClr val="black"/>
                </a:solidFill>
              </a:rPr>
              <a:t>anche</a:t>
            </a:r>
            <a:r>
              <a:rPr lang="en-GB" sz="1600" dirty="0">
                <a:solidFill>
                  <a:prstClr val="black"/>
                </a:solidFill>
              </a:rPr>
              <a:t> per </a:t>
            </a:r>
            <a:r>
              <a:rPr lang="en-GB" sz="1600" dirty="0" err="1">
                <a:solidFill>
                  <a:prstClr val="black"/>
                </a:solidFill>
              </a:rPr>
              <a:t>investimenti</a:t>
            </a:r>
            <a:r>
              <a:rPr lang="en-GB" sz="1600" dirty="0">
                <a:solidFill>
                  <a:prstClr val="black"/>
                </a:solidFill>
              </a:rPr>
              <a:t> in </a:t>
            </a:r>
            <a:r>
              <a:rPr lang="en-GB" sz="1600" dirty="0" err="1">
                <a:solidFill>
                  <a:prstClr val="black"/>
                </a:solidFill>
              </a:rPr>
              <a:t>Paesi</a:t>
            </a:r>
            <a:r>
              <a:rPr lang="en-GB" sz="1600" dirty="0">
                <a:solidFill>
                  <a:prstClr val="black"/>
                </a:solidFill>
              </a:rPr>
              <a:t> Terzi, sempre </a:t>
            </a:r>
            <a:r>
              <a:rPr lang="en-GB" sz="1600" dirty="0" err="1">
                <a:solidFill>
                  <a:prstClr val="black"/>
                </a:solidFill>
              </a:rPr>
              <a:t>che</a:t>
            </a:r>
            <a:r>
              <a:rPr lang="en-GB" sz="1600" dirty="0">
                <a:solidFill>
                  <a:prstClr val="black"/>
                </a:solidFill>
              </a:rPr>
              <a:t> </a:t>
            </a:r>
            <a:r>
              <a:rPr lang="en-GB" sz="1600" dirty="0" err="1">
                <a:solidFill>
                  <a:prstClr val="black"/>
                </a:solidFill>
              </a:rPr>
              <a:t>assicurino</a:t>
            </a:r>
            <a:r>
              <a:rPr lang="en-GB" sz="1600" dirty="0">
                <a:solidFill>
                  <a:prstClr val="black"/>
                </a:solidFill>
              </a:rPr>
              <a:t> </a:t>
            </a:r>
            <a:r>
              <a:rPr lang="en-GB" sz="1600" dirty="0" err="1">
                <a:solidFill>
                  <a:prstClr val="black"/>
                </a:solidFill>
              </a:rPr>
              <a:t>scambio</a:t>
            </a:r>
            <a:r>
              <a:rPr lang="en-GB" sz="1600" dirty="0">
                <a:solidFill>
                  <a:prstClr val="black"/>
                </a:solidFill>
              </a:rPr>
              <a:t> </a:t>
            </a:r>
            <a:r>
              <a:rPr lang="en-GB" sz="1600" dirty="0" err="1">
                <a:solidFill>
                  <a:prstClr val="black"/>
                </a:solidFill>
              </a:rPr>
              <a:t>automatico</a:t>
            </a:r>
            <a:r>
              <a:rPr lang="en-GB" sz="1600" dirty="0">
                <a:solidFill>
                  <a:prstClr val="black"/>
                </a:solidFill>
              </a:rPr>
              <a:t> </a:t>
            </a:r>
            <a:r>
              <a:rPr lang="en-GB" sz="1600" dirty="0" err="1">
                <a:solidFill>
                  <a:prstClr val="black"/>
                </a:solidFill>
              </a:rPr>
              <a:t>d’informazioni</a:t>
            </a:r>
            <a:endParaRPr lang="en-GB" sz="1600" dirty="0">
              <a:solidFill>
                <a:prstClr val="black"/>
              </a:solidFill>
            </a:endParaRPr>
          </a:p>
          <a:p>
            <a:pPr marL="457200" lvl="1" indent="0">
              <a:buNone/>
            </a:pPr>
            <a:endParaRPr lang="en-BE" sz="2000" dirty="0">
              <a:solidFill>
                <a:prstClr val="black"/>
              </a:solidFill>
            </a:endParaRPr>
          </a:p>
          <a:p>
            <a:endParaRPr lang="en-BE" dirty="0"/>
          </a:p>
        </p:txBody>
      </p:sp>
      <p:sp>
        <p:nvSpPr>
          <p:cNvPr id="4" name="Content Placeholder 3">
            <a:extLst>
              <a:ext uri="{FF2B5EF4-FFF2-40B4-BE49-F238E27FC236}">
                <a16:creationId xmlns:a16="http://schemas.microsoft.com/office/drawing/2014/main" id="{975D312C-FB94-BD83-E883-353B8A9D5A9C}"/>
              </a:ext>
            </a:extLst>
          </p:cNvPr>
          <p:cNvSpPr>
            <a:spLocks noGrp="1"/>
          </p:cNvSpPr>
          <p:nvPr>
            <p:ph sz="half" idx="2"/>
          </p:nvPr>
        </p:nvSpPr>
        <p:spPr>
          <a:xfrm>
            <a:off x="4648199" y="798653"/>
            <a:ext cx="4226859" cy="5557696"/>
          </a:xfrm>
        </p:spPr>
        <p:txBody>
          <a:bodyPr/>
          <a:lstStyle/>
          <a:p>
            <a:r>
              <a:rPr lang="en-GB" dirty="0"/>
              <a:t>C-788/19, Com/</a:t>
            </a:r>
            <a:r>
              <a:rPr lang="en-GB" dirty="0" err="1"/>
              <a:t>Spagna</a:t>
            </a:r>
            <a:endParaRPr lang="en-GB" dirty="0"/>
          </a:p>
          <a:p>
            <a:pPr marL="457200" lvl="1" indent="0">
              <a:buNone/>
            </a:pPr>
            <a:r>
              <a:rPr lang="en-BE" sz="2000" dirty="0"/>
              <a:t>Sanzioni per non-dichiarazione</a:t>
            </a:r>
          </a:p>
          <a:p>
            <a:pPr marL="457200" lvl="1" indent="0">
              <a:buNone/>
            </a:pPr>
            <a:r>
              <a:rPr lang="en-BE" sz="2000" dirty="0"/>
              <a:t>Monitoraggio beni detenuti in altri Stati Membri</a:t>
            </a:r>
          </a:p>
          <a:p>
            <a:pPr marL="457200" lvl="1" indent="0">
              <a:buNone/>
            </a:pPr>
            <a:r>
              <a:rPr lang="en-BE" sz="2000" dirty="0"/>
              <a:t>Inosservanza obbligi dichiarativi, giustificazione?</a:t>
            </a:r>
          </a:p>
          <a:p>
            <a:pPr lvl="1"/>
            <a:r>
              <a:rPr lang="en-GB" sz="1600" dirty="0" err="1"/>
              <a:t>Presunzione</a:t>
            </a:r>
            <a:r>
              <a:rPr lang="en-GB" sz="1600" dirty="0"/>
              <a:t> di </a:t>
            </a:r>
            <a:r>
              <a:rPr lang="en-GB" sz="1600" dirty="0" err="1"/>
              <a:t>evasione</a:t>
            </a:r>
            <a:r>
              <a:rPr lang="en-GB" sz="1600" dirty="0"/>
              <a:t>: OK (</a:t>
            </a:r>
            <a:r>
              <a:rPr lang="en-GB" sz="1600" dirty="0" err="1"/>
              <a:t>inversione</a:t>
            </a:r>
            <a:r>
              <a:rPr lang="en-GB" sz="1600" dirty="0"/>
              <a:t> </a:t>
            </a:r>
            <a:r>
              <a:rPr lang="en-GB" sz="1600" dirty="0" err="1"/>
              <a:t>onere</a:t>
            </a:r>
            <a:r>
              <a:rPr lang="en-GB" sz="1600" dirty="0"/>
              <a:t>)</a:t>
            </a:r>
          </a:p>
          <a:p>
            <a:pPr lvl="1"/>
            <a:r>
              <a:rPr lang="en-GB" sz="1600" dirty="0" err="1"/>
              <a:t>Imprescrittibilita</a:t>
            </a:r>
            <a:r>
              <a:rPr lang="en-GB" sz="1600" dirty="0"/>
              <a:t>̀: </a:t>
            </a:r>
            <a:r>
              <a:rPr lang="en-GB" sz="1600" dirty="0" err="1"/>
              <a:t>pregiudica</a:t>
            </a:r>
            <a:r>
              <a:rPr lang="en-GB" sz="1600" dirty="0"/>
              <a:t> </a:t>
            </a:r>
            <a:r>
              <a:rPr lang="en-GB" sz="1600" dirty="0" err="1"/>
              <a:t>certezza</a:t>
            </a:r>
            <a:r>
              <a:rPr lang="en-GB" sz="1600" dirty="0"/>
              <a:t> del </a:t>
            </a:r>
            <a:r>
              <a:rPr lang="en-GB" sz="1600" dirty="0" err="1"/>
              <a:t>diritto</a:t>
            </a:r>
            <a:r>
              <a:rPr lang="en-GB" sz="1600" dirty="0"/>
              <a:t> - </a:t>
            </a:r>
            <a:r>
              <a:rPr lang="en-GB" sz="1600" dirty="0" err="1"/>
              <a:t>consente</a:t>
            </a:r>
            <a:r>
              <a:rPr lang="en-GB" sz="1600" dirty="0"/>
              <a:t> di </a:t>
            </a:r>
            <a:r>
              <a:rPr lang="en-GB" sz="1600" dirty="0" err="1"/>
              <a:t>rimettere</a:t>
            </a:r>
            <a:r>
              <a:rPr lang="en-GB" sz="1600" dirty="0"/>
              <a:t> in </a:t>
            </a:r>
            <a:r>
              <a:rPr lang="en-GB" sz="1600" dirty="0" err="1"/>
              <a:t>discussione</a:t>
            </a:r>
            <a:r>
              <a:rPr lang="en-GB" sz="1600" dirty="0"/>
              <a:t> </a:t>
            </a:r>
            <a:r>
              <a:rPr lang="en-GB" sz="1600" dirty="0" err="1"/>
              <a:t>una</a:t>
            </a:r>
            <a:r>
              <a:rPr lang="en-GB" sz="1600" dirty="0"/>
              <a:t> </a:t>
            </a:r>
            <a:r>
              <a:rPr lang="en-GB" sz="1600" dirty="0" err="1"/>
              <a:t>prescrizione</a:t>
            </a:r>
            <a:r>
              <a:rPr lang="en-GB" sz="1600" dirty="0"/>
              <a:t> </a:t>
            </a:r>
            <a:r>
              <a:rPr lang="en-GB" sz="1600" dirty="0" err="1"/>
              <a:t>gia</a:t>
            </a:r>
            <a:r>
              <a:rPr lang="en-GB" sz="1600" dirty="0"/>
              <a:t>̀ </a:t>
            </a:r>
            <a:r>
              <a:rPr lang="en-GB" sz="1600" dirty="0" err="1"/>
              <a:t>maturata</a:t>
            </a:r>
            <a:r>
              <a:rPr lang="en-GB" sz="1600" dirty="0"/>
              <a:t> a </a:t>
            </a:r>
            <a:r>
              <a:rPr lang="en-GB" sz="1600" dirty="0" err="1"/>
              <a:t>favore</a:t>
            </a:r>
            <a:r>
              <a:rPr lang="en-GB" sz="1600" dirty="0"/>
              <a:t> del </a:t>
            </a:r>
            <a:r>
              <a:rPr lang="en-GB" sz="1600" dirty="0" err="1"/>
              <a:t>contribuente</a:t>
            </a:r>
            <a:endParaRPr lang="en-GB" sz="1600" dirty="0"/>
          </a:p>
          <a:p>
            <a:pPr lvl="1"/>
            <a:r>
              <a:rPr lang="en-GB" sz="1600" dirty="0" err="1"/>
              <a:t>sanzione</a:t>
            </a:r>
            <a:r>
              <a:rPr lang="en-GB" sz="1600" dirty="0"/>
              <a:t> </a:t>
            </a:r>
            <a:r>
              <a:rPr lang="en-GB" sz="1600" dirty="0" err="1"/>
              <a:t>proporzionale</a:t>
            </a:r>
            <a:r>
              <a:rPr lang="en-GB" sz="1600" dirty="0"/>
              <a:t> del 150% </a:t>
            </a:r>
            <a:r>
              <a:rPr lang="en-GB" sz="1600" dirty="0" err="1"/>
              <a:t>dell’imposta</a:t>
            </a:r>
            <a:r>
              <a:rPr lang="en-GB" sz="1600" dirty="0"/>
              <a:t> </a:t>
            </a:r>
            <a:r>
              <a:rPr lang="en-GB" sz="1600" dirty="0" err="1"/>
              <a:t>calcolata</a:t>
            </a:r>
            <a:r>
              <a:rPr lang="en-GB" sz="1600" dirty="0"/>
              <a:t> </a:t>
            </a:r>
            <a:r>
              <a:rPr lang="en-GB" sz="1600" dirty="0" err="1"/>
              <a:t>su</a:t>
            </a:r>
            <a:r>
              <a:rPr lang="en-GB" sz="1600" dirty="0"/>
              <a:t> </a:t>
            </a:r>
            <a:r>
              <a:rPr lang="en-GB" sz="1600" dirty="0" err="1"/>
              <a:t>valore</a:t>
            </a:r>
            <a:r>
              <a:rPr lang="en-GB" sz="1600" dirty="0"/>
              <a:t> </a:t>
            </a:r>
            <a:r>
              <a:rPr lang="en-GB" sz="1600" dirty="0" err="1"/>
              <a:t>beni</a:t>
            </a:r>
            <a:r>
              <a:rPr lang="en-GB" sz="1600" dirty="0"/>
              <a:t> </a:t>
            </a:r>
            <a:r>
              <a:rPr lang="en-GB" sz="1600" dirty="0" err="1"/>
              <a:t>esteri</a:t>
            </a:r>
            <a:r>
              <a:rPr lang="en-GB" sz="1600" dirty="0"/>
              <a:t>: </a:t>
            </a:r>
            <a:r>
              <a:rPr lang="en-GB" sz="1600" dirty="0" err="1"/>
              <a:t>Sproporzionata</a:t>
            </a:r>
            <a:r>
              <a:rPr lang="en-GB" sz="1600" dirty="0"/>
              <a:t> se </a:t>
            </a:r>
            <a:r>
              <a:rPr lang="en-GB" sz="1600" dirty="0" err="1"/>
              <a:t>cumulata</a:t>
            </a:r>
            <a:r>
              <a:rPr lang="en-GB" sz="1600" dirty="0"/>
              <a:t> con </a:t>
            </a:r>
            <a:r>
              <a:rPr lang="en-GB" sz="1600" dirty="0" err="1"/>
              <a:t>sanzioni</a:t>
            </a:r>
            <a:r>
              <a:rPr lang="en-GB" sz="1600" dirty="0"/>
              <a:t> </a:t>
            </a:r>
            <a:r>
              <a:rPr lang="en-GB" sz="1600" dirty="0" err="1"/>
              <a:t>forfettarie</a:t>
            </a:r>
            <a:r>
              <a:rPr lang="en-GB" sz="1600" dirty="0"/>
              <a:t> </a:t>
            </a:r>
            <a:r>
              <a:rPr lang="en-GB" sz="1600" dirty="0" err="1"/>
              <a:t>che</a:t>
            </a:r>
            <a:r>
              <a:rPr lang="en-GB" sz="1600" dirty="0"/>
              <a:t> </a:t>
            </a:r>
            <a:r>
              <a:rPr lang="en-GB" sz="1600" dirty="0" err="1"/>
              <a:t>si</a:t>
            </a:r>
            <a:r>
              <a:rPr lang="en-GB" sz="1600" dirty="0"/>
              <a:t> </a:t>
            </a:r>
            <a:r>
              <a:rPr lang="en-GB" sz="1600" dirty="0" err="1"/>
              <a:t>applicano</a:t>
            </a:r>
            <a:r>
              <a:rPr lang="en-GB" sz="1600" dirty="0"/>
              <a:t> a </a:t>
            </a:r>
            <a:r>
              <a:rPr lang="en-GB" sz="1600" dirty="0" err="1"/>
              <a:t>ciascun</a:t>
            </a:r>
            <a:r>
              <a:rPr lang="en-GB" sz="1600" dirty="0"/>
              <a:t> </a:t>
            </a:r>
            <a:r>
              <a:rPr lang="en-GB" sz="1600" dirty="0" err="1"/>
              <a:t>dato</a:t>
            </a:r>
            <a:r>
              <a:rPr lang="en-GB" sz="1600" dirty="0"/>
              <a:t> </a:t>
            </a:r>
            <a:r>
              <a:rPr lang="en-GB" sz="1600" dirty="0" err="1"/>
              <a:t>mancantie</a:t>
            </a:r>
            <a:r>
              <a:rPr lang="en-GB" sz="1600" dirty="0"/>
              <a:t> </a:t>
            </a:r>
            <a:r>
              <a:rPr lang="en-GB" sz="1600" dirty="0" err="1"/>
              <a:t>incompleto</a:t>
            </a:r>
            <a:r>
              <a:rPr lang="en-GB" sz="1600" dirty="0"/>
              <a:t>, </a:t>
            </a:r>
            <a:r>
              <a:rPr lang="en-GB" sz="1600" dirty="0" err="1"/>
              <a:t>inesatto</a:t>
            </a:r>
            <a:r>
              <a:rPr lang="en-GB" sz="1600" dirty="0"/>
              <a:t> o </a:t>
            </a:r>
            <a:r>
              <a:rPr lang="en-GB" sz="1600" dirty="0" err="1"/>
              <a:t>falso</a:t>
            </a:r>
            <a:r>
              <a:rPr lang="en-GB" sz="1600" dirty="0"/>
              <a:t> in </a:t>
            </a:r>
            <a:r>
              <a:rPr lang="en-GB" sz="1600" dirty="0" err="1"/>
              <a:t>dichiarazione</a:t>
            </a:r>
            <a:endParaRPr lang="en-GB" sz="1600" dirty="0"/>
          </a:p>
        </p:txBody>
      </p:sp>
      <p:sp>
        <p:nvSpPr>
          <p:cNvPr id="5" name="Footer Placeholder 4">
            <a:extLst>
              <a:ext uri="{FF2B5EF4-FFF2-40B4-BE49-F238E27FC236}">
                <a16:creationId xmlns:a16="http://schemas.microsoft.com/office/drawing/2014/main" id="{09426301-6525-CE8B-89F5-407D44872D0C}"/>
              </a:ext>
            </a:extLst>
          </p:cNvPr>
          <p:cNvSpPr>
            <a:spLocks noGrp="1"/>
          </p:cNvSpPr>
          <p:nvPr>
            <p:ph type="ftr" sz="quarter" idx="11"/>
          </p:nvPr>
        </p:nvSpPr>
        <p:spPr/>
        <p:txBody>
          <a:bodyPr/>
          <a:lstStyle/>
          <a:p>
            <a:pPr>
              <a:defRPr/>
            </a:pPr>
            <a:r>
              <a:rPr lang="en-US" altLang="en-BE"/>
              <a:t>Gen.B.(r) Avv. Pierpaolo Rossi</a:t>
            </a:r>
          </a:p>
        </p:txBody>
      </p:sp>
      <p:sp>
        <p:nvSpPr>
          <p:cNvPr id="6" name="Slide Number Placeholder 5">
            <a:extLst>
              <a:ext uri="{FF2B5EF4-FFF2-40B4-BE49-F238E27FC236}">
                <a16:creationId xmlns:a16="http://schemas.microsoft.com/office/drawing/2014/main" id="{2B31EC59-DFF8-A783-1029-13964B841CE5}"/>
              </a:ext>
            </a:extLst>
          </p:cNvPr>
          <p:cNvSpPr>
            <a:spLocks noGrp="1"/>
          </p:cNvSpPr>
          <p:nvPr>
            <p:ph type="sldNum" sz="quarter" idx="12"/>
          </p:nvPr>
        </p:nvSpPr>
        <p:spPr/>
        <p:txBody>
          <a:bodyPr/>
          <a:lstStyle/>
          <a:p>
            <a:pPr>
              <a:defRPr/>
            </a:pPr>
            <a:fld id="{ADD0EDD9-F720-C743-978E-6FDBD4F5EDEF}" type="slidenum">
              <a:rPr lang="en-US" altLang="en-BE" smtClean="0"/>
              <a:pPr>
                <a:defRPr/>
              </a:pPr>
              <a:t>11</a:t>
            </a:fld>
            <a:endParaRPr lang="en-US" altLang="en-BE"/>
          </a:p>
        </p:txBody>
      </p:sp>
    </p:spTree>
    <p:extLst>
      <p:ext uri="{BB962C8B-B14F-4D97-AF65-F5344CB8AC3E}">
        <p14:creationId xmlns:p14="http://schemas.microsoft.com/office/powerpoint/2010/main" val="1177739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a:extLst>
              <a:ext uri="{FF2B5EF4-FFF2-40B4-BE49-F238E27FC236}">
                <a16:creationId xmlns:a16="http://schemas.microsoft.com/office/drawing/2014/main" id="{1F8E321F-6E2A-FEB0-E4EE-62CFE2115AF9}"/>
              </a:ext>
            </a:extLst>
          </p:cNvPr>
          <p:cNvSpPr>
            <a:spLocks noGrp="1"/>
          </p:cNvSpPr>
          <p:nvPr>
            <p:ph type="title"/>
          </p:nvPr>
        </p:nvSpPr>
        <p:spPr>
          <a:xfrm>
            <a:off x="457200" y="158888"/>
            <a:ext cx="8229600" cy="730250"/>
          </a:xfrm>
        </p:spPr>
        <p:txBody>
          <a:bodyPr/>
          <a:lstStyle/>
          <a:p>
            <a:r>
              <a:rPr lang="en-BE" altLang="en-BE" sz="4000" dirty="0">
                <a:ea typeface="ＭＳ Ｐゴシック" panose="020B0600070205080204" pitchFamily="34" charset="-128"/>
              </a:rPr>
              <a:t>IVIE: Art 19, commi 13-17 DL 201/2011</a:t>
            </a:r>
          </a:p>
        </p:txBody>
      </p:sp>
      <p:sp>
        <p:nvSpPr>
          <p:cNvPr id="26626" name="Content Placeholder 2">
            <a:extLst>
              <a:ext uri="{FF2B5EF4-FFF2-40B4-BE49-F238E27FC236}">
                <a16:creationId xmlns:a16="http://schemas.microsoft.com/office/drawing/2014/main" id="{4B688930-5A39-C03D-CD52-756817D3B8E0}"/>
              </a:ext>
            </a:extLst>
          </p:cNvPr>
          <p:cNvSpPr>
            <a:spLocks noGrp="1"/>
          </p:cNvSpPr>
          <p:nvPr>
            <p:ph idx="1"/>
          </p:nvPr>
        </p:nvSpPr>
        <p:spPr>
          <a:xfrm>
            <a:off x="457200" y="889138"/>
            <a:ext cx="8229600" cy="5467212"/>
          </a:xfrm>
        </p:spPr>
        <p:txBody>
          <a:bodyPr/>
          <a:lstStyle/>
          <a:p>
            <a:r>
              <a:rPr lang="en-GB" altLang="en-BE" sz="2200" dirty="0" err="1">
                <a:ea typeface="ＭＳ Ｐゴシック" panose="020B0600070205080204" pitchFamily="34" charset="-128"/>
              </a:rPr>
              <a:t>Possesso</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immobili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siti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all’estero</a:t>
            </a:r>
            <a:r>
              <a:rPr lang="en-GB" altLang="en-BE" sz="2200" dirty="0">
                <a:ea typeface="ＭＳ Ｐゴシック" panose="020B0600070205080204" pitchFamily="34" charset="-128"/>
              </a:rPr>
              <a:t> a </a:t>
            </a:r>
            <a:r>
              <a:rPr lang="en-GB" altLang="en-BE" sz="2200" dirty="0" err="1">
                <a:ea typeface="ＭＳ Ｐゴシック" panose="020B0600070205080204" pitchFamily="34" charset="-128"/>
              </a:rPr>
              <a:t>qualsiasi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uso</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destinati</a:t>
            </a:r>
            <a:endParaRPr lang="en-GB" altLang="en-BE" sz="2200" dirty="0">
              <a:ea typeface="ＭＳ Ｐゴシック" panose="020B0600070205080204" pitchFamily="34" charset="-128"/>
            </a:endParaRPr>
          </a:p>
          <a:p>
            <a:r>
              <a:rPr lang="en-GB" altLang="en-BE" sz="2200" dirty="0" err="1">
                <a:ea typeface="ＭＳ Ｐゴシック" panose="020B0600070205080204" pitchFamily="34" charset="-128"/>
              </a:rPr>
              <a:t>Parallelo</a:t>
            </a:r>
            <a:r>
              <a:rPr lang="en-GB" altLang="en-BE" sz="2200" dirty="0">
                <a:ea typeface="ＭＳ Ｐゴシック" panose="020B0600070205080204" pitchFamily="34" charset="-128"/>
              </a:rPr>
              <a:t> con IMU</a:t>
            </a:r>
          </a:p>
          <a:p>
            <a:r>
              <a:rPr lang="en-GB" altLang="en-BE" sz="2200" dirty="0" err="1">
                <a:ea typeface="ＭＳ Ｐゴシック" panose="020B0600070205080204" pitchFamily="34" charset="-128"/>
              </a:rPr>
              <a:t>Imposta</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patrimoniale</a:t>
            </a:r>
            <a:endParaRPr lang="en-GB" altLang="en-BE" sz="2200" dirty="0">
              <a:ea typeface="ＭＳ Ｐゴシック" panose="020B0600070205080204" pitchFamily="34" charset="-128"/>
            </a:endParaRPr>
          </a:p>
          <a:p>
            <a:r>
              <a:rPr lang="en-GB" altLang="en-BE" sz="2200" dirty="0" err="1">
                <a:ea typeface="ＭＳ Ｐゴシック" panose="020B0600070205080204" pitchFamily="34" charset="-128"/>
              </a:rPr>
              <a:t>Soggetti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passivi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sono</a:t>
            </a:r>
            <a:r>
              <a:rPr lang="en-GB" altLang="en-BE" sz="2200" dirty="0">
                <a:ea typeface="ＭＳ Ｐゴシック" panose="020B0600070205080204" pitchFamily="34" charset="-128"/>
              </a:rPr>
              <a:t>:</a:t>
            </a:r>
          </a:p>
          <a:p>
            <a:pPr lvl="1"/>
            <a:r>
              <a:rPr lang="en-GB" altLang="en-BE" sz="2000" dirty="0">
                <a:ea typeface="ＭＳ Ｐゴシック" panose="020B0600070205080204" pitchFamily="34" charset="-128"/>
              </a:rPr>
              <a:t>il </a:t>
            </a:r>
            <a:r>
              <a:rPr lang="en-GB" altLang="en-BE" sz="2000" dirty="0" err="1">
                <a:ea typeface="ＭＳ Ｐゴシック" panose="020B0600070205080204" pitchFamily="34" charset="-128"/>
              </a:rPr>
              <a:t>proprietario</a:t>
            </a:r>
            <a:r>
              <a:rPr lang="en-GB" altLang="en-BE" sz="2000" dirty="0">
                <a:ea typeface="ＭＳ Ｐゴシック" panose="020B0600070205080204" pitchFamily="34" charset="-128"/>
              </a:rPr>
              <a:t> di un </a:t>
            </a:r>
            <a:r>
              <a:rPr lang="en-GB" altLang="en-BE" sz="2000" dirty="0" err="1">
                <a:ea typeface="ＭＳ Ｐゴシック" panose="020B0600070205080204" pitchFamily="34" charset="-128"/>
              </a:rPr>
              <a:t>fabbricato</a:t>
            </a:r>
            <a:r>
              <a:rPr lang="en-GB" altLang="en-BE" sz="2000" dirty="0">
                <a:ea typeface="ＭＳ Ｐゴシック" panose="020B0600070205080204" pitchFamily="34" charset="-128"/>
              </a:rPr>
              <a:t> o il </a:t>
            </a:r>
            <a:r>
              <a:rPr lang="en-GB" altLang="en-BE" sz="2000" dirty="0" err="1">
                <a:ea typeface="ＭＳ Ｐゴシック" panose="020B0600070205080204" pitchFamily="34" charset="-128"/>
              </a:rPr>
              <a:t>titolare</a:t>
            </a:r>
            <a:r>
              <a:rPr lang="en-GB" altLang="en-BE" sz="2000" dirty="0">
                <a:ea typeface="ＭＳ Ｐゴシック" panose="020B0600070205080204" pitchFamily="34" charset="-128"/>
              </a:rPr>
              <a:t> di un </a:t>
            </a:r>
            <a:r>
              <a:rPr lang="en-GB" altLang="en-BE" sz="2000" dirty="0" err="1">
                <a:ea typeface="ＭＳ Ｐゴシック" panose="020B0600070205080204" pitchFamily="34" charset="-128"/>
              </a:rPr>
              <a:t>diritto</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reale</a:t>
            </a:r>
            <a:r>
              <a:rPr lang="en-GB" altLang="en-BE" sz="2000" dirty="0">
                <a:ea typeface="ＭＳ Ｐゴシック" panose="020B0600070205080204" pitchFamily="34" charset="-128"/>
              </a:rPr>
              <a:t> di </a:t>
            </a:r>
            <a:r>
              <a:rPr lang="en-GB" altLang="en-BE" sz="2000" dirty="0" err="1">
                <a:ea typeface="ＭＳ Ｐゴシック" panose="020B0600070205080204" pitchFamily="34" charset="-128"/>
              </a:rPr>
              <a:t>godimento</a:t>
            </a:r>
            <a:endParaRPr lang="en-GB" altLang="en-BE" sz="2000" dirty="0">
              <a:ea typeface="ＭＳ Ｐゴシック" panose="020B0600070205080204" pitchFamily="34" charset="-128"/>
            </a:endParaRPr>
          </a:p>
          <a:p>
            <a:pPr lvl="1"/>
            <a:r>
              <a:rPr lang="en-GB" altLang="en-BE" sz="2000" dirty="0">
                <a:ea typeface="ＭＳ Ｐゴシック" panose="020B0600070205080204" pitchFamily="34" charset="-128"/>
              </a:rPr>
              <a:t>il </a:t>
            </a:r>
            <a:r>
              <a:rPr lang="en-GB" altLang="en-BE" sz="2000" dirty="0" err="1">
                <a:ea typeface="ＭＳ Ｐゴシック" panose="020B0600070205080204" pitchFamily="34" charset="-128"/>
              </a:rPr>
              <a:t>locatario</a:t>
            </a:r>
            <a:r>
              <a:rPr lang="en-GB" altLang="en-BE" sz="2000" dirty="0">
                <a:ea typeface="ＭＳ Ｐゴシック" panose="020B0600070205080204" pitchFamily="34" charset="-128"/>
              </a:rPr>
              <a:t> per </a:t>
            </a:r>
            <a:r>
              <a:rPr lang="en-GB" altLang="en-BE" sz="2000" dirty="0" err="1">
                <a:ea typeface="ＭＳ Ｐゴシック" panose="020B0600070205080204" pitchFamily="34" charset="-128"/>
              </a:rPr>
              <a:t>gli</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immobili</a:t>
            </a:r>
            <a:r>
              <a:rPr lang="en-GB" altLang="en-BE" sz="2000" dirty="0">
                <a:ea typeface="ＭＳ Ｐゴシック" panose="020B0600070205080204" pitchFamily="34" charset="-128"/>
              </a:rPr>
              <a:t> da </a:t>
            </a:r>
            <a:r>
              <a:rPr lang="en-GB" altLang="en-BE" sz="2000" dirty="0" err="1">
                <a:ea typeface="ＭＳ Ｐゴシック" panose="020B0600070205080204" pitchFamily="34" charset="-128"/>
              </a:rPr>
              <a:t>costruire</a:t>
            </a:r>
            <a:r>
              <a:rPr lang="en-GB" altLang="en-BE" sz="2000" dirty="0">
                <a:ea typeface="ＭＳ Ｐゴシック" panose="020B0600070205080204" pitchFamily="34" charset="-128"/>
              </a:rPr>
              <a:t> o in </a:t>
            </a:r>
            <a:r>
              <a:rPr lang="en-GB" altLang="en-BE" sz="2000" dirty="0" err="1">
                <a:ea typeface="ＭＳ Ｐゴシック" panose="020B0600070205080204" pitchFamily="34" charset="-128"/>
              </a:rPr>
              <a:t>corso</a:t>
            </a:r>
            <a:r>
              <a:rPr lang="en-GB" altLang="en-BE" sz="2000" dirty="0">
                <a:ea typeface="ＭＳ Ｐゴシック" panose="020B0600070205080204" pitchFamily="34" charset="-128"/>
              </a:rPr>
              <a:t> di </a:t>
            </a:r>
            <a:r>
              <a:rPr lang="en-GB" altLang="en-BE" sz="2000" dirty="0" err="1">
                <a:ea typeface="ＭＳ Ｐゴシック" panose="020B0600070205080204" pitchFamily="34" charset="-128"/>
              </a:rPr>
              <a:t>costruzione</a:t>
            </a:r>
            <a:r>
              <a:rPr lang="en-GB" altLang="en-BE" sz="2000" dirty="0">
                <a:ea typeface="ＭＳ Ｐゴシック" panose="020B0600070205080204" pitchFamily="34" charset="-128"/>
              </a:rPr>
              <a:t> in forza di un </a:t>
            </a:r>
            <a:r>
              <a:rPr lang="en-GB" altLang="en-BE" sz="2000" dirty="0" err="1">
                <a:ea typeface="ＭＳ Ｐゴシック" panose="020B0600070205080204" pitchFamily="34" charset="-128"/>
              </a:rPr>
              <a:t>contratto</a:t>
            </a:r>
            <a:r>
              <a:rPr lang="en-GB" altLang="en-BE" sz="2000" dirty="0">
                <a:ea typeface="ＭＳ Ｐゴシック" panose="020B0600070205080204" pitchFamily="34" charset="-128"/>
              </a:rPr>
              <a:t> di </a:t>
            </a:r>
            <a:r>
              <a:rPr lang="en-GB" altLang="en-BE" sz="2000" dirty="0" err="1">
                <a:ea typeface="ＭＳ Ｐゴシック" panose="020B0600070205080204" pitchFamily="34" charset="-128"/>
              </a:rPr>
              <a:t>locazione</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finanziaria</a:t>
            </a:r>
            <a:endParaRPr lang="en-GB" altLang="en-BE" sz="2000" dirty="0">
              <a:ea typeface="ＭＳ Ｐゴシック" panose="020B0600070205080204" pitchFamily="34" charset="-128"/>
            </a:endParaRPr>
          </a:p>
          <a:p>
            <a:r>
              <a:rPr lang="en-GB" altLang="en-BE" sz="2200" dirty="0" err="1">
                <a:ea typeface="ＭＳ Ｐゴシック" panose="020B0600070205080204" pitchFamily="34" charset="-128"/>
              </a:rPr>
              <a:t>Imposta</a:t>
            </a:r>
            <a:r>
              <a:rPr lang="en-GB" altLang="en-BE" sz="2200" dirty="0">
                <a:ea typeface="ＭＳ Ｐゴシック" panose="020B0600070205080204" pitchFamily="34" charset="-128"/>
              </a:rPr>
              <a:t>: 0,76% del </a:t>
            </a:r>
            <a:r>
              <a:rPr lang="en-GB" altLang="en-BE" sz="2200" dirty="0" err="1">
                <a:ea typeface="ＭＳ Ｐゴシック" panose="020B0600070205080204" pitchFamily="34" charset="-128"/>
              </a:rPr>
              <a:t>valore</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dell’immobile</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calcolata</a:t>
            </a:r>
            <a:r>
              <a:rPr lang="en-GB" altLang="en-BE" sz="2200" dirty="0">
                <a:ea typeface="ＭＳ Ｐゴシック" panose="020B0600070205080204" pitchFamily="34" charset="-128"/>
              </a:rPr>
              <a:t> in </a:t>
            </a:r>
            <a:r>
              <a:rPr lang="en-GB" altLang="en-BE" sz="2200" dirty="0" err="1">
                <a:ea typeface="ＭＳ Ｐゴシック" panose="020B0600070205080204" pitchFamily="34" charset="-128"/>
              </a:rPr>
              <a:t>proporzione</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alla</a:t>
            </a:r>
            <a:r>
              <a:rPr lang="en-GB" altLang="en-BE" sz="2200" dirty="0">
                <a:ea typeface="ＭＳ Ｐゴシック" panose="020B0600070205080204" pitchFamily="34" charset="-128"/>
              </a:rPr>
              <a:t> quota di </a:t>
            </a:r>
            <a:r>
              <a:rPr lang="en-GB" altLang="en-BE" sz="2200" dirty="0" err="1">
                <a:ea typeface="ＭＳ Ｐゴシック" panose="020B0600070205080204" pitchFamily="34" charset="-128"/>
              </a:rPr>
              <a:t>possesso</a:t>
            </a:r>
            <a:r>
              <a:rPr lang="en-GB" altLang="en-BE" sz="2200" dirty="0">
                <a:ea typeface="ＭＳ Ｐゴシック" panose="020B0600070205080204" pitchFamily="34" charset="-128"/>
              </a:rPr>
              <a:t> e ai </a:t>
            </a:r>
            <a:r>
              <a:rPr lang="en-GB" altLang="en-BE" sz="2200" dirty="0" err="1">
                <a:ea typeface="ＭＳ Ｐゴシック" panose="020B0600070205080204" pitchFamily="34" charset="-128"/>
              </a:rPr>
              <a:t>mesi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dell’anno</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nei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quali</a:t>
            </a:r>
            <a:r>
              <a:rPr lang="en-GB" altLang="en-BE" sz="2200" dirty="0">
                <a:ea typeface="ＭＳ Ｐゴシック" panose="020B0600070205080204" pitchFamily="34" charset="-128"/>
              </a:rPr>
              <a:t> se ne </a:t>
            </a:r>
            <a:r>
              <a:rPr lang="en-GB" altLang="en-BE" sz="2200" dirty="0" err="1">
                <a:ea typeface="ＭＳ Ｐゴシック" panose="020B0600070205080204" pitchFamily="34" charset="-128"/>
              </a:rPr>
              <a:t>è</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usufruito</a:t>
            </a:r>
            <a:r>
              <a:rPr lang="en-GB" altLang="en-BE" sz="2200" dirty="0">
                <a:ea typeface="ＭＳ Ｐゴシック" panose="020B0600070205080204" pitchFamily="34" charset="-128"/>
              </a:rPr>
              <a:t>:</a:t>
            </a:r>
          </a:p>
          <a:p>
            <a:pPr lvl="1"/>
            <a:r>
              <a:rPr lang="en-GB" altLang="en-BE" sz="2000" dirty="0" err="1">
                <a:ea typeface="ＭＳ Ｐゴシック" panose="020B0600070205080204" pitchFamily="34" charset="-128"/>
              </a:rPr>
              <a:t>valore</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catastale</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dell’immobile</a:t>
            </a:r>
            <a:r>
              <a:rPr lang="en-GB" altLang="en-BE" sz="2000" dirty="0">
                <a:ea typeface="ＭＳ Ｐゴシック" panose="020B0600070205080204" pitchFamily="34" charset="-128"/>
              </a:rPr>
              <a:t> se </a:t>
            </a:r>
            <a:r>
              <a:rPr lang="en-GB" altLang="en-BE" sz="2000" dirty="0" err="1">
                <a:ea typeface="ＭＳ Ｐゴシック" panose="020B0600070205080204" pitchFamily="34" charset="-128"/>
              </a:rPr>
              <a:t>quest’ultimo</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è</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situato</a:t>
            </a:r>
            <a:r>
              <a:rPr lang="en-GB" altLang="en-BE" sz="2000" dirty="0">
                <a:ea typeface="ＭＳ Ｐゴシック" panose="020B0600070205080204" pitchFamily="34" charset="-128"/>
              </a:rPr>
              <a:t> in un </a:t>
            </a:r>
            <a:r>
              <a:rPr lang="en-GB" altLang="en-BE" sz="2000" dirty="0" err="1">
                <a:ea typeface="ＭＳ Ｐゴシック" panose="020B0600070205080204" pitchFamily="34" charset="-128"/>
              </a:rPr>
              <a:t>Paese</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dell’Unione</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europea</a:t>
            </a:r>
            <a:r>
              <a:rPr lang="en-GB" altLang="en-BE" sz="2000" dirty="0">
                <a:ea typeface="ＭＳ Ｐゴシック" panose="020B0600070205080204" pitchFamily="34" charset="-128"/>
              </a:rPr>
              <a:t> o </a:t>
            </a:r>
            <a:r>
              <a:rPr lang="en-GB" altLang="en-BE" sz="2000" dirty="0" err="1">
                <a:ea typeface="ＭＳ Ｐゴシック" panose="020B0600070205080204" pitchFamily="34" charset="-128"/>
              </a:rPr>
              <a:t>aderente</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allo</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Spazio</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economico</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europeo</a:t>
            </a:r>
            <a:r>
              <a:rPr lang="en-GB" altLang="en-BE" sz="2000" dirty="0">
                <a:ea typeface="ＭＳ Ｐゴシック" panose="020B0600070205080204" pitchFamily="34" charset="-128"/>
              </a:rPr>
              <a:t> (See)</a:t>
            </a:r>
          </a:p>
          <a:p>
            <a:pPr lvl="1"/>
            <a:r>
              <a:rPr lang="en-GB" altLang="en-BE" sz="2000" dirty="0" err="1">
                <a:ea typeface="ＭＳ Ｐゴシック" panose="020B0600070205080204" pitchFamily="34" charset="-128"/>
              </a:rPr>
              <a:t>costo</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risultante</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dall’atto</a:t>
            </a:r>
            <a:r>
              <a:rPr lang="en-GB" altLang="en-BE" sz="2000" dirty="0">
                <a:ea typeface="ＭＳ Ｐゴシック" panose="020B0600070205080204" pitchFamily="34" charset="-128"/>
              </a:rPr>
              <a:t> di </a:t>
            </a:r>
            <a:r>
              <a:rPr lang="en-GB" altLang="en-BE" sz="2000" dirty="0" err="1">
                <a:ea typeface="ＭＳ Ｐゴシック" panose="020B0600070205080204" pitchFamily="34" charset="-128"/>
              </a:rPr>
              <a:t>acquisto</a:t>
            </a:r>
            <a:r>
              <a:rPr lang="en-GB" altLang="en-BE" sz="2000" dirty="0">
                <a:ea typeface="ＭＳ Ｐゴシック" panose="020B0600070205080204" pitchFamily="34" charset="-128"/>
              </a:rPr>
              <a:t> o </a:t>
            </a:r>
            <a:r>
              <a:rPr lang="en-GB" altLang="en-BE" sz="2000" dirty="0" err="1">
                <a:ea typeface="ＭＳ Ｐゴシック" panose="020B0600070205080204" pitchFamily="34" charset="-128"/>
              </a:rPr>
              <a:t>dai</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contratti</a:t>
            </a:r>
            <a:r>
              <a:rPr lang="en-GB" altLang="en-BE" sz="2000" dirty="0">
                <a:ea typeface="ＭＳ Ｐゴシック" panose="020B0600070205080204" pitchFamily="34" charset="-128"/>
              </a:rPr>
              <a:t> e, in </a:t>
            </a:r>
            <a:r>
              <a:rPr lang="en-GB" altLang="en-BE" sz="2000" dirty="0" err="1">
                <a:ea typeface="ＭＳ Ｐゴシック" panose="020B0600070205080204" pitchFamily="34" charset="-128"/>
              </a:rPr>
              <a:t>mancanza</a:t>
            </a:r>
            <a:r>
              <a:rPr lang="en-GB" altLang="en-BE" sz="2000" dirty="0">
                <a:ea typeface="ＭＳ Ｐゴシック" panose="020B0600070205080204" pitchFamily="34" charset="-128"/>
              </a:rPr>
              <a:t>, il </a:t>
            </a:r>
            <a:r>
              <a:rPr lang="en-GB" altLang="en-BE" sz="2000" dirty="0" err="1">
                <a:ea typeface="ＭＳ Ｐゴシック" panose="020B0600070205080204" pitchFamily="34" charset="-128"/>
              </a:rPr>
              <a:t>valore</a:t>
            </a:r>
            <a:r>
              <a:rPr lang="en-GB" altLang="en-BE" sz="2000" dirty="0">
                <a:ea typeface="ＭＳ Ｐゴシック" panose="020B0600070205080204" pitchFamily="34" charset="-128"/>
              </a:rPr>
              <a:t> di </a:t>
            </a:r>
            <a:r>
              <a:rPr lang="en-GB" altLang="en-BE" sz="2000" dirty="0" err="1">
                <a:ea typeface="ＭＳ Ｐゴシック" panose="020B0600070205080204" pitchFamily="34" charset="-128"/>
              </a:rPr>
              <a:t>mercato</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rilevabile</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nel</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luogo</a:t>
            </a:r>
            <a:r>
              <a:rPr lang="en-GB" altLang="en-BE" sz="2000" dirty="0">
                <a:ea typeface="ＭＳ Ｐゴシック" panose="020B0600070205080204" pitchFamily="34" charset="-128"/>
              </a:rPr>
              <a:t> in cui </a:t>
            </a:r>
            <a:r>
              <a:rPr lang="en-GB" altLang="en-BE" sz="2000" dirty="0" err="1">
                <a:ea typeface="ＭＳ Ｐゴシック" panose="020B0600070205080204" pitchFamily="34" charset="-128"/>
              </a:rPr>
              <a:t>è</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situato</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l’immobile</a:t>
            </a:r>
            <a:endParaRPr lang="en-GB" altLang="en-BE" sz="2000" dirty="0">
              <a:ea typeface="ＭＳ Ｐゴシック" panose="020B0600070205080204" pitchFamily="34" charset="-128"/>
            </a:endParaRPr>
          </a:p>
        </p:txBody>
      </p:sp>
      <p:sp>
        <p:nvSpPr>
          <p:cNvPr id="26627" name="Footer Placeholder 3">
            <a:extLst>
              <a:ext uri="{FF2B5EF4-FFF2-40B4-BE49-F238E27FC236}">
                <a16:creationId xmlns:a16="http://schemas.microsoft.com/office/drawing/2014/main" id="{F82345FC-67E5-AA65-21FB-52FF861AB1FA}"/>
              </a:ext>
            </a:extLst>
          </p:cNvPr>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BE" sz="1200">
                <a:solidFill>
                  <a:srgbClr val="898989"/>
                </a:solidFill>
              </a:rPr>
              <a:t>Gen.B.(r) Avv. Pierpaolo Rossi</a:t>
            </a:r>
          </a:p>
        </p:txBody>
      </p:sp>
      <p:sp>
        <p:nvSpPr>
          <p:cNvPr id="26628" name="Slide Number Placeholder 4">
            <a:extLst>
              <a:ext uri="{FF2B5EF4-FFF2-40B4-BE49-F238E27FC236}">
                <a16:creationId xmlns:a16="http://schemas.microsoft.com/office/drawing/2014/main" id="{1DACDCFA-46EB-6A7E-22E4-ACFDE602068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4F0EF5F2-1E53-8944-A2D0-6F1FD8BA1BB4}" type="slidenum">
              <a:rPr lang="en-US" altLang="en-BE" sz="1200" smtClean="0">
                <a:solidFill>
                  <a:srgbClr val="898989"/>
                </a:solidFill>
              </a:rPr>
              <a:pPr>
                <a:spcBef>
                  <a:spcPct val="0"/>
                </a:spcBef>
                <a:buFontTx/>
                <a:buNone/>
              </a:pPr>
              <a:t>12</a:t>
            </a:fld>
            <a:endParaRPr lang="en-US" altLang="en-BE" sz="1200">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Number Placeholder 5">
            <a:extLst>
              <a:ext uri="{FF2B5EF4-FFF2-40B4-BE49-F238E27FC236}">
                <a16:creationId xmlns:a16="http://schemas.microsoft.com/office/drawing/2014/main" id="{E94454DB-EED1-9E6B-86F4-14218A48E49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7E1D2A74-3461-3843-87FB-DC96EC1C67EE}" type="slidenum">
              <a:rPr lang="en-US" altLang="en-BE" sz="1200" smtClean="0">
                <a:solidFill>
                  <a:srgbClr val="898989"/>
                </a:solidFill>
              </a:rPr>
              <a:pPr>
                <a:spcBef>
                  <a:spcPct val="0"/>
                </a:spcBef>
                <a:buFontTx/>
                <a:buNone/>
              </a:pPr>
              <a:t>13</a:t>
            </a:fld>
            <a:endParaRPr lang="en-US" altLang="en-BE" sz="1200">
              <a:solidFill>
                <a:srgbClr val="898989"/>
              </a:solidFill>
            </a:endParaRPr>
          </a:p>
        </p:txBody>
      </p:sp>
      <p:sp>
        <p:nvSpPr>
          <p:cNvPr id="2" name="Title 1">
            <a:extLst>
              <a:ext uri="{FF2B5EF4-FFF2-40B4-BE49-F238E27FC236}">
                <a16:creationId xmlns:a16="http://schemas.microsoft.com/office/drawing/2014/main" id="{1FAB68C7-2B95-0F2E-DFBC-EAC2E6716B93}"/>
              </a:ext>
            </a:extLst>
          </p:cNvPr>
          <p:cNvSpPr>
            <a:spLocks noGrp="1"/>
          </p:cNvSpPr>
          <p:nvPr>
            <p:ph type="title"/>
          </p:nvPr>
        </p:nvSpPr>
        <p:spPr>
          <a:xfrm>
            <a:off x="457200" y="9525"/>
            <a:ext cx="8229600" cy="1143000"/>
          </a:xfrm>
        </p:spPr>
        <p:txBody>
          <a:bodyPr rtlCol="0">
            <a:normAutofit/>
          </a:bodyPr>
          <a:lstStyle/>
          <a:p>
            <a:pPr eaLnBrk="1" fontAlgn="auto" hangingPunct="1">
              <a:spcAft>
                <a:spcPts val="0"/>
              </a:spcAft>
              <a:defRPr/>
            </a:pPr>
            <a:r>
              <a:rPr lang="en-US" b="1" dirty="0">
                <a:ea typeface="+mj-ea"/>
                <a:cs typeface="+mj-cs"/>
              </a:rPr>
              <a:t>IVIE/IMU (Art. 13 DL 201/2011)</a:t>
            </a:r>
          </a:p>
        </p:txBody>
      </p:sp>
      <p:sp>
        <p:nvSpPr>
          <p:cNvPr id="3" name="Content Placeholder 2">
            <a:extLst>
              <a:ext uri="{FF2B5EF4-FFF2-40B4-BE49-F238E27FC236}">
                <a16:creationId xmlns:a16="http://schemas.microsoft.com/office/drawing/2014/main" id="{1EB46A4B-6A65-3A2B-3F74-E054E81C5B3E}"/>
              </a:ext>
            </a:extLst>
          </p:cNvPr>
          <p:cNvSpPr>
            <a:spLocks noGrp="1"/>
          </p:cNvSpPr>
          <p:nvPr>
            <p:ph idx="1"/>
          </p:nvPr>
        </p:nvSpPr>
        <p:spPr>
          <a:xfrm>
            <a:off x="322263" y="1098550"/>
            <a:ext cx="8504237" cy="5457825"/>
          </a:xfrm>
        </p:spPr>
        <p:txBody>
          <a:bodyPr>
            <a:normAutofit fontScale="92500" lnSpcReduction="20000"/>
          </a:bodyPr>
          <a:lstStyle/>
          <a:p>
            <a:pPr eaLnBrk="1" hangingPunct="1">
              <a:defRPr/>
            </a:pPr>
            <a:r>
              <a:rPr lang="en-US" altLang="en-BE" sz="3000" dirty="0">
                <a:ea typeface="ＭＳ Ｐゴシック" panose="020B0600070205080204" pitchFamily="34" charset="-128"/>
              </a:rPr>
              <a:t>Chi </a:t>
            </a:r>
            <a:r>
              <a:rPr lang="en-US" altLang="en-BE" sz="3000" dirty="0" err="1">
                <a:ea typeface="ＭＳ Ｐゴシック" panose="020B0600070205080204" pitchFamily="34" charset="-128"/>
              </a:rPr>
              <a:t>deve</a:t>
            </a:r>
            <a:r>
              <a:rPr lang="en-US" altLang="en-BE" sz="3000" dirty="0">
                <a:ea typeface="ＭＳ Ｐゴシック" panose="020B0600070205080204" pitchFamily="34" charset="-128"/>
              </a:rPr>
              <a:t> </a:t>
            </a:r>
            <a:r>
              <a:rPr lang="en-US" altLang="en-BE" sz="3000" dirty="0" err="1">
                <a:ea typeface="ＭＳ Ｐゴシック" panose="020B0600070205080204" pitchFamily="34" charset="-128"/>
              </a:rPr>
              <a:t>pagare</a:t>
            </a:r>
            <a:r>
              <a:rPr lang="en-US" altLang="en-BE" sz="3000" dirty="0">
                <a:ea typeface="ＭＳ Ｐゴシック" panose="020B0600070205080204" pitchFamily="34" charset="-128"/>
              </a:rPr>
              <a:t>?</a:t>
            </a:r>
          </a:p>
          <a:p>
            <a:pPr lvl="1" eaLnBrk="1" hangingPunct="1">
              <a:defRPr/>
            </a:pPr>
            <a:r>
              <a:rPr lang="en-US" altLang="en-BE" sz="2400" dirty="0" err="1">
                <a:ea typeface="ＭＳ Ｐゴシック" panose="020B0600070205080204" pitchFamily="34" charset="-128"/>
              </a:rPr>
              <a:t>Proprietario</a:t>
            </a:r>
            <a:r>
              <a:rPr lang="en-US" altLang="en-BE" sz="2400" dirty="0">
                <a:ea typeface="ＭＳ Ｐゴシック" panose="020B0600070205080204" pitchFamily="34" charset="-128"/>
              </a:rPr>
              <a:t> e </a:t>
            </a:r>
            <a:r>
              <a:rPr lang="en-US" altLang="en-BE" sz="2400" dirty="0" err="1">
                <a:ea typeface="ＭＳ Ｐゴシック" panose="020B0600070205080204" pitchFamily="34" charset="-128"/>
              </a:rPr>
              <a:t>titolare</a:t>
            </a:r>
            <a:r>
              <a:rPr lang="en-US" altLang="en-BE" sz="2400" dirty="0">
                <a:ea typeface="ＭＳ Ｐゴシック" panose="020B0600070205080204" pitchFamily="34" charset="-128"/>
              </a:rPr>
              <a:t> di </a:t>
            </a:r>
            <a:r>
              <a:rPr lang="en-US" altLang="en-BE" sz="2400" dirty="0" err="1">
                <a:ea typeface="ＭＳ Ｐゴシック" panose="020B0600070205080204" pitchFamily="34" charset="-128"/>
              </a:rPr>
              <a:t>diritto</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reale</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usufrutto</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uso</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abitazione</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enfiteusi</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superficie</a:t>
            </a:r>
            <a:endParaRPr lang="en-US" altLang="en-BE" sz="2400" dirty="0">
              <a:ea typeface="ＭＳ Ｐゴシック" panose="020B0600070205080204" pitchFamily="34" charset="-128"/>
            </a:endParaRPr>
          </a:p>
          <a:p>
            <a:pPr lvl="1" eaLnBrk="1" hangingPunct="1">
              <a:defRPr/>
            </a:pPr>
            <a:r>
              <a:rPr lang="en-US" altLang="en-BE" sz="2400" dirty="0">
                <a:ea typeface="ＭＳ Ｐゴシック" panose="020B0600070205080204" pitchFamily="34" charset="-128"/>
              </a:rPr>
              <a:t>Ex </a:t>
            </a:r>
            <a:r>
              <a:rPr lang="en-US" altLang="en-BE" sz="2400" dirty="0" err="1">
                <a:ea typeface="ＭＳ Ｐゴシック" panose="020B0600070205080204" pitchFamily="34" charset="-128"/>
              </a:rPr>
              <a:t>coniuge</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affidatario</a:t>
            </a:r>
            <a:r>
              <a:rPr lang="en-US" altLang="en-BE" sz="2400" dirty="0">
                <a:ea typeface="ＭＳ Ｐゴシック" panose="020B0600070205080204" pitchFamily="34" charset="-128"/>
              </a:rPr>
              <a:t> casa </a:t>
            </a:r>
            <a:r>
              <a:rPr lang="en-US" altLang="en-BE" sz="2400" dirty="0" err="1">
                <a:ea typeface="ＭＳ Ｐゴシック" panose="020B0600070205080204" pitchFamily="34" charset="-128"/>
              </a:rPr>
              <a:t>coniugale</a:t>
            </a:r>
            <a:endParaRPr lang="en-US" altLang="en-BE" sz="2400" dirty="0">
              <a:ea typeface="ＭＳ Ｐゴシック" panose="020B0600070205080204" pitchFamily="34" charset="-128"/>
            </a:endParaRPr>
          </a:p>
          <a:p>
            <a:pPr lvl="1" eaLnBrk="1" hangingPunct="1">
              <a:defRPr/>
            </a:pPr>
            <a:r>
              <a:rPr lang="en-US" altLang="en-BE" sz="2400" dirty="0">
                <a:ea typeface="ＭＳ Ｐゴシック" panose="020B0600070205080204" pitchFamily="34" charset="-128"/>
              </a:rPr>
              <a:t>Il </a:t>
            </a:r>
            <a:r>
              <a:rPr lang="en-US" altLang="en-BE" sz="2400" dirty="0" err="1">
                <a:ea typeface="ＭＳ Ｐゴシック" panose="020B0600070205080204" pitchFamily="34" charset="-128"/>
              </a:rPr>
              <a:t>locatario</a:t>
            </a:r>
            <a:r>
              <a:rPr lang="en-US" altLang="en-BE" sz="2400" dirty="0">
                <a:ea typeface="ＭＳ Ｐゴシック" panose="020B0600070205080204" pitchFamily="34" charset="-128"/>
              </a:rPr>
              <a:t> di immobile </a:t>
            </a:r>
            <a:r>
              <a:rPr lang="en-US" altLang="en-BE" sz="2400" dirty="0" err="1">
                <a:ea typeface="ＭＳ Ｐゴシック" panose="020B0600070205080204" pitchFamily="34" charset="-128"/>
              </a:rPr>
              <a:t>concesso</a:t>
            </a:r>
            <a:r>
              <a:rPr lang="en-US" altLang="en-BE" sz="2400" dirty="0">
                <a:ea typeface="ＭＳ Ｐゴシック" panose="020B0600070205080204" pitchFamily="34" charset="-128"/>
              </a:rPr>
              <a:t> in </a:t>
            </a:r>
            <a:r>
              <a:rPr lang="en-US" altLang="en-BE" sz="2400" dirty="0" err="1">
                <a:ea typeface="ＭＳ Ｐゴシック" panose="020B0600070205080204" pitchFamily="34" charset="-128"/>
              </a:rPr>
              <a:t>locazione</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finanziaria</a:t>
            </a:r>
            <a:endParaRPr lang="en-US" altLang="en-BE" sz="2400" dirty="0">
              <a:ea typeface="ＭＳ Ｐゴシック" panose="020B0600070205080204" pitchFamily="34" charset="-128"/>
            </a:endParaRPr>
          </a:p>
          <a:p>
            <a:pPr eaLnBrk="1" hangingPunct="1">
              <a:defRPr/>
            </a:pPr>
            <a:r>
              <a:rPr lang="en-US" altLang="en-BE" sz="3000" dirty="0" err="1">
                <a:ea typeface="ＭＳ Ｐゴシック" panose="020B0600070205080204" pitchFamily="34" charset="-128"/>
              </a:rPr>
              <a:t>Quanto</a:t>
            </a:r>
            <a:r>
              <a:rPr lang="en-US" altLang="en-BE" sz="3000" dirty="0">
                <a:ea typeface="ＭＳ Ｐゴシック" panose="020B0600070205080204" pitchFamily="34" charset="-128"/>
              </a:rPr>
              <a:t>?</a:t>
            </a:r>
          </a:p>
          <a:p>
            <a:pPr lvl="1" eaLnBrk="1" hangingPunct="1">
              <a:defRPr/>
            </a:pPr>
            <a:r>
              <a:rPr lang="en-US" altLang="en-BE" sz="2400" dirty="0" err="1">
                <a:ea typeface="ＭＳ Ｐゴシック" panose="020B0600070205080204" pitchFamily="34" charset="-128"/>
              </a:rPr>
              <a:t>Esenzione</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abitazione</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principale</a:t>
            </a:r>
            <a:r>
              <a:rPr lang="en-US" altLang="en-BE" sz="2400" dirty="0">
                <a:ea typeface="ＭＳ Ｐゴシック" panose="020B0600070205080204" pitchFamily="34" charset="-128"/>
              </a:rPr>
              <a:t> per </a:t>
            </a:r>
            <a:r>
              <a:rPr lang="en-US" altLang="en-BE" sz="2400" dirty="0" err="1">
                <a:ea typeface="ＭＳ Ｐゴシック" panose="020B0600070205080204" pitchFamily="34" charset="-128"/>
              </a:rPr>
              <a:t>residenti</a:t>
            </a:r>
            <a:r>
              <a:rPr lang="en-US" altLang="en-BE" sz="2400" dirty="0">
                <a:ea typeface="ＭＳ Ｐゴシック" panose="020B0600070205080204" pitchFamily="34" charset="-128"/>
              </a:rPr>
              <a:t> (ma non prima casa)</a:t>
            </a:r>
          </a:p>
          <a:p>
            <a:pPr lvl="1" eaLnBrk="1" hangingPunct="1">
              <a:defRPr/>
            </a:pPr>
            <a:r>
              <a:rPr lang="en-US" altLang="en-BE" sz="2400" dirty="0">
                <a:ea typeface="ＭＳ Ｐゴシック" panose="020B0600070205080204" pitchFamily="34" charset="-128"/>
              </a:rPr>
              <a:t>0,76% del </a:t>
            </a:r>
            <a:r>
              <a:rPr lang="en-US" altLang="en-BE" sz="2400" dirty="0" err="1">
                <a:ea typeface="ＭＳ Ｐゴシック" panose="020B0600070205080204" pitchFamily="34" charset="-128"/>
              </a:rPr>
              <a:t>valore</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dell</a:t>
            </a:r>
            <a:r>
              <a:rPr lang="en-US" altLang="en-US" sz="2400" dirty="0" err="1">
                <a:ea typeface="ＭＳ Ｐゴシック" panose="020B0600070205080204" pitchFamily="34" charset="-128"/>
              </a:rPr>
              <a:t>’</a:t>
            </a:r>
            <a:r>
              <a:rPr lang="en-US" altLang="en-BE" sz="2400" dirty="0" err="1">
                <a:ea typeface="ＭＳ Ｐゴシック" panose="020B0600070205080204" pitchFamily="34" charset="-128"/>
              </a:rPr>
              <a:t>immobile</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rendita</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catastale</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rivalutata</a:t>
            </a:r>
            <a:r>
              <a:rPr lang="en-US" altLang="en-BE" sz="2400" dirty="0">
                <a:ea typeface="ＭＳ Ｐゴシック" panose="020B0600070205080204" pitchFamily="34" charset="-128"/>
              </a:rPr>
              <a:t> del 5% e </a:t>
            </a:r>
            <a:r>
              <a:rPr lang="en-US" altLang="en-BE" sz="2400" dirty="0" err="1">
                <a:ea typeface="ＭＳ Ｐゴシック" panose="020B0600070205080204" pitchFamily="34" charset="-128"/>
              </a:rPr>
              <a:t>adeguata</a:t>
            </a:r>
            <a:r>
              <a:rPr lang="en-US" altLang="en-BE" sz="2400" dirty="0">
                <a:ea typeface="ＭＳ Ｐゴシック" panose="020B0600070205080204" pitchFamily="34" charset="-128"/>
              </a:rPr>
              <a:t> con </a:t>
            </a:r>
            <a:r>
              <a:rPr lang="en-US" altLang="en-BE" sz="2400" dirty="0" err="1">
                <a:ea typeface="ＭＳ Ｐゴシック" panose="020B0600070205080204" pitchFamily="34" charset="-128"/>
              </a:rPr>
              <a:t>moltiplicatore</a:t>
            </a:r>
            <a:r>
              <a:rPr lang="en-US" altLang="en-BE" sz="2400" dirty="0">
                <a:ea typeface="ＭＳ Ｐゴシック" panose="020B0600070205080204" pitchFamily="34" charset="-128"/>
              </a:rPr>
              <a:t> di 160 o </a:t>
            </a:r>
            <a:r>
              <a:rPr lang="en-US" altLang="en-BE" sz="2400" dirty="0" err="1">
                <a:ea typeface="ＭＳ Ｐゴシック" panose="020B0600070205080204" pitchFamily="34" charset="-128"/>
              </a:rPr>
              <a:t>meno</a:t>
            </a:r>
            <a:r>
              <a:rPr lang="en-US" altLang="en-BE" sz="2400" dirty="0">
                <a:ea typeface="ＭＳ Ｐゴシック" panose="020B0600070205080204" pitchFamily="34" charset="-128"/>
              </a:rPr>
              <a:t> in </a:t>
            </a:r>
            <a:r>
              <a:rPr lang="en-US" altLang="en-BE" sz="2400" dirty="0" err="1">
                <a:ea typeface="ＭＳ Ｐゴシック" panose="020B0600070205080204" pitchFamily="34" charset="-128"/>
              </a:rPr>
              <a:t>relazione</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all</a:t>
            </a:r>
            <a:r>
              <a:rPr lang="en-US" altLang="en-US" sz="2400" dirty="0" err="1">
                <a:ea typeface="ＭＳ Ｐゴシック" panose="020B0600070205080204" pitchFamily="34" charset="-128"/>
              </a:rPr>
              <a:t>’</a:t>
            </a:r>
            <a:r>
              <a:rPr lang="en-US" altLang="en-BE" sz="2400" dirty="0" err="1">
                <a:ea typeface="ＭＳ Ｐゴシック" panose="020B0600070205080204" pitchFamily="34" charset="-128"/>
              </a:rPr>
              <a:t>uso</a:t>
            </a:r>
            <a:r>
              <a:rPr lang="en-US" altLang="en-BE" sz="2400" dirty="0">
                <a:ea typeface="ＭＳ Ｐゴシック" panose="020B0600070205080204" pitchFamily="34" charset="-128"/>
              </a:rPr>
              <a:t>)</a:t>
            </a:r>
          </a:p>
          <a:p>
            <a:pPr lvl="1" eaLnBrk="1" hangingPunct="1">
              <a:defRPr/>
            </a:pPr>
            <a:r>
              <a:rPr lang="en-US" altLang="en-BE" sz="2400" dirty="0" err="1">
                <a:ea typeface="ＭＳ Ｐゴシック" panose="020B0600070205080204" pitchFamily="34" charset="-128"/>
              </a:rPr>
              <a:t>Potere</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comune</a:t>
            </a:r>
            <a:r>
              <a:rPr lang="en-US" altLang="en-BE" sz="2400" dirty="0">
                <a:ea typeface="ＭＳ Ｐゴシック" panose="020B0600070205080204" pitchFamily="34" charset="-128"/>
              </a:rPr>
              <a:t> di </a:t>
            </a:r>
            <a:r>
              <a:rPr lang="en-US" altLang="en-BE" sz="2400" dirty="0" err="1">
                <a:ea typeface="ＭＳ Ｐゴシック" panose="020B0600070205080204" pitchFamily="34" charset="-128"/>
              </a:rPr>
              <a:t>ridurre</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aliquota</a:t>
            </a:r>
            <a:r>
              <a:rPr lang="en-US" altLang="en-BE" sz="2400" dirty="0">
                <a:ea typeface="ＭＳ Ｐゴシック" panose="020B0600070205080204" pitchFamily="34" charset="-128"/>
              </a:rPr>
              <a:t>, ex art. 13, comma 9, ma quota </a:t>
            </a:r>
            <a:r>
              <a:rPr lang="en-US" altLang="en-BE" sz="2400" dirty="0" err="1">
                <a:ea typeface="ＭＳ Ｐゴシック" panose="020B0600070205080204" pitchFamily="34" charset="-128"/>
              </a:rPr>
              <a:t>erariale</a:t>
            </a:r>
            <a:r>
              <a:rPr lang="en-US" altLang="en-BE" sz="2400" dirty="0">
                <a:ea typeface="ＭＳ Ｐゴシック" panose="020B0600070205080204" pitchFamily="34" charset="-128"/>
              </a:rPr>
              <a:t> 50% (</a:t>
            </a:r>
            <a:r>
              <a:rPr lang="en-US" altLang="en-BE" sz="2400" dirty="0" err="1">
                <a:ea typeface="ＭＳ Ｐゴシック" panose="020B0600070205080204" pitchFamily="34" charset="-128"/>
              </a:rPr>
              <a:t>eccetto</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abitaz</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princ</a:t>
            </a:r>
            <a:r>
              <a:rPr lang="en-US" altLang="en-BE" sz="2400" dirty="0">
                <a:ea typeface="ＭＳ Ｐゴシック" panose="020B0600070205080204" pitchFamily="34" charset="-128"/>
              </a:rPr>
              <a:t>.), ex art. 13, comma 11</a:t>
            </a:r>
          </a:p>
          <a:p>
            <a:pPr lvl="1" eaLnBrk="1" hangingPunct="1">
              <a:defRPr/>
            </a:pPr>
            <a:r>
              <a:rPr lang="en-US" altLang="en-BE" sz="2400" dirty="0" err="1">
                <a:ea typeface="ＭＳ Ｐゴシック" panose="020B0600070205080204" pitchFamily="34" charset="-128"/>
              </a:rPr>
              <a:t>Possibile</a:t>
            </a:r>
            <a:r>
              <a:rPr lang="en-US" altLang="en-BE" sz="2400" dirty="0">
                <a:ea typeface="ＭＳ Ｐゴシック" panose="020B0600070205080204" pitchFamily="34" charset="-128"/>
              </a:rPr>
              <a:t> per il </a:t>
            </a:r>
            <a:r>
              <a:rPr lang="en-US" altLang="en-BE" sz="2400" dirty="0" err="1">
                <a:ea typeface="ＭＳ Ｐゴシック" panose="020B0600070205080204" pitchFamily="34" charset="-128"/>
              </a:rPr>
              <a:t>Comune</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considerare</a:t>
            </a:r>
            <a:r>
              <a:rPr lang="en-US" altLang="en-BE" sz="2400" dirty="0">
                <a:ea typeface="ＭＳ Ｐゴシック" panose="020B0600070205080204" pitchFamily="34" charset="-128"/>
              </a:rPr>
              <a:t> prima casa di </a:t>
            </a:r>
            <a:r>
              <a:rPr lang="en-US" altLang="en-BE" sz="2400" dirty="0" err="1">
                <a:ea typeface="ＭＳ Ｐゴシック" panose="020B0600070205080204" pitchFamily="34" charset="-128"/>
              </a:rPr>
              <a:t>residente</a:t>
            </a:r>
            <a:r>
              <a:rPr lang="en-US" altLang="en-BE" sz="2400" dirty="0">
                <a:ea typeface="ＭＳ Ｐゴシック" panose="020B0600070205080204" pitchFamily="34" charset="-128"/>
              </a:rPr>
              <a:t> estero come </a:t>
            </a:r>
            <a:r>
              <a:rPr lang="en-US" altLang="en-BE" sz="2400" dirty="0" err="1">
                <a:ea typeface="ＭＳ Ｐゴシック" panose="020B0600070205080204" pitchFamily="34" charset="-128"/>
              </a:rPr>
              <a:t>abitaz</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Principale</a:t>
            </a:r>
            <a:r>
              <a:rPr lang="en-US" altLang="en-BE" sz="2400" dirty="0">
                <a:ea typeface="ＭＳ Ｐゴシック" panose="020B0600070205080204" pitchFamily="34" charset="-128"/>
              </a:rPr>
              <a:t> se non </a:t>
            </a:r>
            <a:r>
              <a:rPr lang="en-US" altLang="en-BE" sz="2400" dirty="0" err="1">
                <a:ea typeface="ＭＳ Ｐゴシック" panose="020B0600070205080204" pitchFamily="34" charset="-128"/>
              </a:rPr>
              <a:t>locata</a:t>
            </a:r>
            <a:endParaRPr lang="en-US" altLang="en-BE" sz="2400" dirty="0">
              <a:ea typeface="ＭＳ Ｐゴシック" panose="020B0600070205080204" pitchFamily="34" charset="-128"/>
            </a:endParaRPr>
          </a:p>
          <a:p>
            <a:pPr lvl="1" eaLnBrk="1" hangingPunct="1">
              <a:defRPr/>
            </a:pPr>
            <a:r>
              <a:rPr lang="en-US" altLang="en-BE" sz="2400" dirty="0">
                <a:ea typeface="ＭＳ Ｐゴシック" panose="020B0600070205080204" pitchFamily="34" charset="-128"/>
              </a:rPr>
              <a:t>2014: </a:t>
            </a:r>
            <a:r>
              <a:rPr lang="en-US" altLang="en-BE" sz="2400" dirty="0" err="1">
                <a:ea typeface="ＭＳ Ｐゴシック" panose="020B0600070205080204" pitchFamily="34" charset="-128"/>
              </a:rPr>
              <a:t>Legge</a:t>
            </a:r>
            <a:r>
              <a:rPr lang="en-US" altLang="en-BE" sz="2400" dirty="0">
                <a:ea typeface="ＭＳ Ｐゴシック" panose="020B0600070205080204" pitchFamily="34" charset="-128"/>
              </a:rPr>
              <a:t> 80/2014 </a:t>
            </a:r>
            <a:r>
              <a:rPr lang="en-US" altLang="en-BE" sz="2400" dirty="0" err="1">
                <a:ea typeface="ＭＳ Ｐゴシック" panose="020B0600070205080204" pitchFamily="34" charset="-128"/>
              </a:rPr>
              <a:t>nuova</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Imposta</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Municipale</a:t>
            </a:r>
            <a:r>
              <a:rPr lang="en-US" altLang="en-BE" sz="2400" dirty="0">
                <a:ea typeface="ＭＳ Ｐゴシック" panose="020B0600070205080204" pitchFamily="34" charset="-128"/>
              </a:rPr>
              <a:t> Unica (</a:t>
            </a:r>
            <a:r>
              <a:rPr lang="en-US" altLang="en-BE" sz="2400" dirty="0" err="1">
                <a:ea typeface="ＭＳ Ｐゴシック" panose="020B0600070205080204" pitchFamily="34" charset="-128"/>
              </a:rPr>
              <a:t>esenzione</a:t>
            </a:r>
            <a:r>
              <a:rPr lang="en-US" altLang="en-BE" sz="2400" dirty="0">
                <a:ea typeface="ＭＳ Ｐゴシック" panose="020B0600070205080204" pitchFamily="34" charset="-128"/>
              </a:rPr>
              <a:t> per </a:t>
            </a:r>
            <a:r>
              <a:rPr lang="en-US" altLang="en-BE" sz="2400" dirty="0" err="1">
                <a:ea typeface="ＭＳ Ｐゴシック" panose="020B0600070205080204" pitchFamily="34" charset="-128"/>
              </a:rPr>
              <a:t>cittadini</a:t>
            </a:r>
            <a:r>
              <a:rPr lang="en-US" altLang="en-BE" sz="2400" dirty="0">
                <a:ea typeface="ＭＳ Ｐゴシック" panose="020B0600070205080204" pitchFamily="34" charset="-128"/>
              </a:rPr>
              <a:t> ITA </a:t>
            </a:r>
            <a:r>
              <a:rPr lang="en-US" altLang="en-BE" sz="2400" dirty="0" err="1">
                <a:ea typeface="ＭＳ Ｐゴシック" panose="020B0600070205080204" pitchFamily="34" charset="-128"/>
              </a:rPr>
              <a:t>pensionati</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all’estero</a:t>
            </a:r>
            <a:r>
              <a:rPr lang="en-US" altLang="en-BE" sz="2400" dirty="0">
                <a:ea typeface="ＭＳ Ｐゴシック" panose="020B0600070205080204" pitchFamily="34" charset="-128"/>
              </a:rPr>
              <a:t>)</a:t>
            </a:r>
          </a:p>
          <a:p>
            <a:pPr lvl="1" eaLnBrk="1" hangingPunct="1">
              <a:defRPr/>
            </a:pPr>
            <a:r>
              <a:rPr lang="en-US" altLang="en-BE" sz="2400" dirty="0">
                <a:ea typeface="ＭＳ Ｐゴシック" panose="020B0600070205080204" pitchFamily="34" charset="-128"/>
              </a:rPr>
              <a:t>2021: </a:t>
            </a:r>
            <a:r>
              <a:rPr lang="en-US" altLang="en-BE" sz="2400" dirty="0" err="1">
                <a:ea typeface="ＭＳ Ｐゴシック" panose="020B0600070205080204" pitchFamily="34" charset="-128"/>
              </a:rPr>
              <a:t>Legge</a:t>
            </a:r>
            <a:r>
              <a:rPr lang="en-US" altLang="en-BE" sz="2400" dirty="0">
                <a:ea typeface="ＭＳ Ｐゴシック" panose="020B0600070205080204" pitchFamily="34" charset="-128"/>
              </a:rPr>
              <a:t> di </a:t>
            </a:r>
            <a:r>
              <a:rPr lang="en-US" altLang="en-BE" sz="2400" dirty="0" err="1">
                <a:ea typeface="ＭＳ Ｐゴシック" panose="020B0600070205080204" pitchFamily="34" charset="-128"/>
              </a:rPr>
              <a:t>bilancio</a:t>
            </a:r>
            <a:r>
              <a:rPr lang="en-US" altLang="en-BE" sz="2400" dirty="0">
                <a:ea typeface="ＭＳ Ｐゴシック" panose="020B0600070205080204" pitchFamily="34" charset="-128"/>
              </a:rPr>
              <a:t> art. 1, comma 48 </a:t>
            </a:r>
            <a:r>
              <a:rPr lang="en-US" altLang="en-BE" sz="2400" dirty="0" err="1">
                <a:ea typeface="ＭＳ Ｐゴシック" panose="020B0600070205080204" pitchFamily="34" charset="-128"/>
              </a:rPr>
              <a:t>nuova</a:t>
            </a:r>
            <a:r>
              <a:rPr lang="en-US" altLang="en-BE" sz="2400" dirty="0">
                <a:ea typeface="ＭＳ Ｐゴシック" panose="020B0600070205080204" pitchFamily="34" charset="-128"/>
              </a:rPr>
              <a:t> </a:t>
            </a:r>
            <a:r>
              <a:rPr lang="en-US" altLang="en-BE" sz="2400" dirty="0" err="1">
                <a:ea typeface="ＭＳ Ｐゴシック" panose="020B0600070205080204" pitchFamily="34" charset="-128"/>
              </a:rPr>
              <a:t>agevolazione</a:t>
            </a:r>
            <a:r>
              <a:rPr lang="en-US" altLang="en-BE" sz="2400" dirty="0">
                <a:ea typeface="ＭＳ Ｐゴシック" panose="020B0600070205080204" pitchFamily="34" charset="-128"/>
              </a:rPr>
              <a:t> IMU</a:t>
            </a:r>
          </a:p>
        </p:txBody>
      </p:sp>
      <p:sp>
        <p:nvSpPr>
          <p:cNvPr id="4" name="Footer Placeholder 3">
            <a:extLst>
              <a:ext uri="{FF2B5EF4-FFF2-40B4-BE49-F238E27FC236}">
                <a16:creationId xmlns:a16="http://schemas.microsoft.com/office/drawing/2014/main" id="{3B686288-B229-D7D0-DE22-D0609D8B8BE5}"/>
              </a:ext>
            </a:extLst>
          </p:cNvPr>
          <p:cNvSpPr>
            <a:spLocks noGrp="1"/>
          </p:cNvSpPr>
          <p:nvPr>
            <p:ph type="ftr" sz="quarter" idx="11"/>
          </p:nvPr>
        </p:nvSpPr>
        <p:spPr/>
        <p:txBody>
          <a:bodyPr rtlCol="0"/>
          <a:lstStyle/>
          <a:p>
            <a:pPr fontAlgn="auto">
              <a:spcBef>
                <a:spcPts val="0"/>
              </a:spcBef>
              <a:spcAft>
                <a:spcPts val="0"/>
              </a:spcAft>
              <a:defRPr/>
            </a:pPr>
            <a:r>
              <a:rPr lang="en-US">
                <a:solidFill>
                  <a:schemeClr val="tx1">
                    <a:tint val="75000"/>
                  </a:schemeClr>
                </a:solidFill>
                <a:latin typeface="+mn-lt"/>
                <a:ea typeface="+mn-ea"/>
              </a:rPr>
              <a:t>Gen.B.(r) Avv. Pierpaolo Rossi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a:extLst>
              <a:ext uri="{FF2B5EF4-FFF2-40B4-BE49-F238E27FC236}">
                <a16:creationId xmlns:a16="http://schemas.microsoft.com/office/drawing/2014/main" id="{412FC408-5BCC-4555-B780-2F442A8AFAD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21FC7035-D289-F64E-8BC0-3FF80125374D}" type="slidenum">
              <a:rPr lang="en-US" altLang="en-BE" sz="1200" smtClean="0">
                <a:solidFill>
                  <a:srgbClr val="898989"/>
                </a:solidFill>
              </a:rPr>
              <a:pPr>
                <a:spcBef>
                  <a:spcPct val="0"/>
                </a:spcBef>
                <a:buFontTx/>
                <a:buNone/>
              </a:pPr>
              <a:t>14</a:t>
            </a:fld>
            <a:endParaRPr lang="en-US" altLang="en-BE" sz="1200">
              <a:solidFill>
                <a:srgbClr val="898989"/>
              </a:solidFill>
            </a:endParaRPr>
          </a:p>
        </p:txBody>
      </p:sp>
      <p:sp>
        <p:nvSpPr>
          <p:cNvPr id="25602" name="Title 1">
            <a:extLst>
              <a:ext uri="{FF2B5EF4-FFF2-40B4-BE49-F238E27FC236}">
                <a16:creationId xmlns:a16="http://schemas.microsoft.com/office/drawing/2014/main" id="{B64FF8BC-D983-941D-9639-0BB710A22C65}"/>
              </a:ext>
            </a:extLst>
          </p:cNvPr>
          <p:cNvSpPr>
            <a:spLocks noGrp="1"/>
          </p:cNvSpPr>
          <p:nvPr>
            <p:ph type="title"/>
          </p:nvPr>
        </p:nvSpPr>
        <p:spPr/>
        <p:txBody>
          <a:bodyPr/>
          <a:lstStyle/>
          <a:p>
            <a:pPr eaLnBrk="1" hangingPunct="1"/>
            <a:r>
              <a:rPr lang="en-US" altLang="en-BE" b="1" dirty="0" err="1">
                <a:ea typeface="ＭＳ Ｐゴシック" panose="020B0600070205080204" pitchFamily="34" charset="-128"/>
              </a:rPr>
              <a:t>Abitazione</a:t>
            </a:r>
            <a:r>
              <a:rPr lang="en-US" altLang="en-BE" b="1" dirty="0">
                <a:ea typeface="ＭＳ Ｐゴシック" panose="020B0600070205080204" pitchFamily="34" charset="-128"/>
              </a:rPr>
              <a:t> </a:t>
            </a:r>
            <a:r>
              <a:rPr lang="en-US" altLang="en-BE" b="1" dirty="0" err="1">
                <a:ea typeface="ＭＳ Ｐゴシック" panose="020B0600070205080204" pitchFamily="34" charset="-128"/>
              </a:rPr>
              <a:t>principale</a:t>
            </a:r>
            <a:r>
              <a:rPr lang="en-US" altLang="en-BE" b="1" dirty="0">
                <a:ea typeface="ＭＳ Ｐゴシック" panose="020B0600070205080204" pitchFamily="34" charset="-128"/>
              </a:rPr>
              <a:t> (non prima casa)</a:t>
            </a:r>
          </a:p>
        </p:txBody>
      </p:sp>
      <p:sp>
        <p:nvSpPr>
          <p:cNvPr id="25603" name="Content Placeholder 2">
            <a:extLst>
              <a:ext uri="{FF2B5EF4-FFF2-40B4-BE49-F238E27FC236}">
                <a16:creationId xmlns:a16="http://schemas.microsoft.com/office/drawing/2014/main" id="{3544D8DB-4F4A-FCE1-1C4E-979CDC89F7BF}"/>
              </a:ext>
            </a:extLst>
          </p:cNvPr>
          <p:cNvSpPr>
            <a:spLocks noGrp="1"/>
          </p:cNvSpPr>
          <p:nvPr>
            <p:ph idx="1"/>
          </p:nvPr>
        </p:nvSpPr>
        <p:spPr>
          <a:xfrm>
            <a:off x="457200" y="1380275"/>
            <a:ext cx="8229600" cy="4756150"/>
          </a:xfrm>
        </p:spPr>
        <p:txBody>
          <a:bodyPr/>
          <a:lstStyle/>
          <a:p>
            <a:pPr eaLnBrk="1" hangingPunct="1"/>
            <a:r>
              <a:rPr lang="en-US" altLang="en-BE" sz="2400">
                <a:ea typeface="ＭＳ Ｐゴシック" panose="020B0600070205080204" pitchFamily="34" charset="-128"/>
              </a:rPr>
              <a:t>Nozione di abitazione principale e pertinenze (cfr. Circolare n. 3/DF/2012)</a:t>
            </a:r>
          </a:p>
          <a:p>
            <a:pPr lvl="1" eaLnBrk="1" hangingPunct="1"/>
            <a:r>
              <a:rPr lang="en-US" altLang="en-BE" sz="2400">
                <a:ea typeface="ＭＳ Ｐゴシック" panose="020B0600070205080204" pitchFamily="34" charset="-128"/>
              </a:rPr>
              <a:t>Residenza effettiva famiglia</a:t>
            </a:r>
          </a:p>
          <a:p>
            <a:pPr lvl="1" eaLnBrk="1" hangingPunct="1"/>
            <a:r>
              <a:rPr lang="en-US" altLang="en-BE" sz="2400">
                <a:ea typeface="ＭＳ Ｐゴシック" panose="020B0600070205080204" pitchFamily="34" charset="-128"/>
              </a:rPr>
              <a:t>Una per famiglia</a:t>
            </a:r>
          </a:p>
          <a:p>
            <a:pPr eaLnBrk="1" hangingPunct="1"/>
            <a:r>
              <a:rPr lang="en-US" altLang="en-BE" sz="2400">
                <a:ea typeface="ＭＳ Ｐゴシック" panose="020B0600070205080204" pitchFamily="34" charset="-128"/>
              </a:rPr>
              <a:t>Esonero da ICI dal 2008 al 2011</a:t>
            </a:r>
          </a:p>
          <a:p>
            <a:pPr eaLnBrk="1" hangingPunct="1"/>
            <a:r>
              <a:rPr lang="en-US" altLang="en-BE" sz="2400">
                <a:ea typeface="ＭＳ Ｐゴシック" panose="020B0600070205080204" pitchFamily="34" charset="-128"/>
              </a:rPr>
              <a:t>Imposizione IMU (DL 201/2011 art. 13)</a:t>
            </a:r>
          </a:p>
          <a:p>
            <a:pPr lvl="1" eaLnBrk="1" hangingPunct="1"/>
            <a:r>
              <a:rPr lang="en-US" altLang="en-BE" sz="2400">
                <a:ea typeface="ＭＳ Ｐゴシック" panose="020B0600070205080204" pitchFamily="34" charset="-128"/>
              </a:rPr>
              <a:t>Aliquota ridotta (0,4%) dal 2012</a:t>
            </a:r>
          </a:p>
          <a:p>
            <a:pPr lvl="1" eaLnBrk="1" hangingPunct="1"/>
            <a:r>
              <a:rPr lang="en-US" altLang="en-BE" sz="2400">
                <a:ea typeface="ＭＳ Ｐゴシック" panose="020B0600070205080204" pitchFamily="34" charset="-128"/>
              </a:rPr>
              <a:t>Esenzione (a discrezione del Comune)</a:t>
            </a:r>
          </a:p>
          <a:p>
            <a:pPr eaLnBrk="1" hangingPunct="1"/>
            <a:r>
              <a:rPr lang="en-US" altLang="en-BE" sz="2400">
                <a:ea typeface="ＭＳ Ｐゴシック" panose="020B0600070205080204" pitchFamily="34" charset="-128"/>
              </a:rPr>
              <a:t>Legge di bilancio 2020, art. 1, comma 48: dal 2021, riduzioni 50% IMU e 2/3  TARI non residenti, titolari pensione con regime assicurativo maturato parzialmente in ITA</a:t>
            </a:r>
          </a:p>
        </p:txBody>
      </p:sp>
      <p:sp>
        <p:nvSpPr>
          <p:cNvPr id="4" name="Footer Placeholder 3">
            <a:extLst>
              <a:ext uri="{FF2B5EF4-FFF2-40B4-BE49-F238E27FC236}">
                <a16:creationId xmlns:a16="http://schemas.microsoft.com/office/drawing/2014/main" id="{A8BB6878-4C17-279D-ACBD-843943B7798F}"/>
              </a:ext>
            </a:extLst>
          </p:cNvPr>
          <p:cNvSpPr>
            <a:spLocks noGrp="1"/>
          </p:cNvSpPr>
          <p:nvPr>
            <p:ph type="ftr" sz="quarter" idx="11"/>
          </p:nvPr>
        </p:nvSpPr>
        <p:spPr/>
        <p:txBody>
          <a:bodyPr rtlCol="0"/>
          <a:lstStyle/>
          <a:p>
            <a:pPr fontAlgn="auto">
              <a:spcBef>
                <a:spcPts val="0"/>
              </a:spcBef>
              <a:spcAft>
                <a:spcPts val="0"/>
              </a:spcAft>
              <a:defRPr/>
            </a:pPr>
            <a:r>
              <a:rPr lang="en-US">
                <a:solidFill>
                  <a:schemeClr val="tx1">
                    <a:tint val="75000"/>
                  </a:schemeClr>
                </a:solidFill>
                <a:latin typeface="+mn-lt"/>
                <a:ea typeface="+mn-ea"/>
              </a:rPr>
              <a:t>Gen.B.(r) Avv. Pierpaolo Rossi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A3B4211F-B5C3-C4EC-5C00-CAF67CA9DF05}"/>
              </a:ext>
            </a:extLst>
          </p:cNvPr>
          <p:cNvSpPr>
            <a:spLocks noGrp="1"/>
          </p:cNvSpPr>
          <p:nvPr>
            <p:ph type="title"/>
          </p:nvPr>
        </p:nvSpPr>
        <p:spPr>
          <a:xfrm>
            <a:off x="178129" y="135738"/>
            <a:ext cx="8811491" cy="730250"/>
          </a:xfrm>
        </p:spPr>
        <p:txBody>
          <a:bodyPr/>
          <a:lstStyle/>
          <a:p>
            <a:r>
              <a:rPr lang="en-BE" altLang="en-BE" sz="4000" dirty="0">
                <a:ea typeface="ＭＳ Ｐゴシック" panose="020B0600070205080204" pitchFamily="34" charset="-128"/>
              </a:rPr>
              <a:t>IVAFE: Art. 19, commi 18-22 DL 201/2011</a:t>
            </a:r>
          </a:p>
        </p:txBody>
      </p:sp>
      <p:sp>
        <p:nvSpPr>
          <p:cNvPr id="28674" name="Content Placeholder 2">
            <a:extLst>
              <a:ext uri="{FF2B5EF4-FFF2-40B4-BE49-F238E27FC236}">
                <a16:creationId xmlns:a16="http://schemas.microsoft.com/office/drawing/2014/main" id="{85D20782-0D4A-846D-0880-1988797AE6F9}"/>
              </a:ext>
            </a:extLst>
          </p:cNvPr>
          <p:cNvSpPr>
            <a:spLocks noGrp="1"/>
          </p:cNvSpPr>
          <p:nvPr>
            <p:ph idx="1"/>
          </p:nvPr>
        </p:nvSpPr>
        <p:spPr>
          <a:xfrm>
            <a:off x="457200" y="896287"/>
            <a:ext cx="8229600" cy="5516085"/>
          </a:xfrm>
        </p:spPr>
        <p:txBody>
          <a:bodyPr/>
          <a:lstStyle/>
          <a:p>
            <a:r>
              <a:rPr lang="en-GB" altLang="en-BE" sz="2200" dirty="0" err="1">
                <a:ea typeface="ＭＳ Ｐゴシック" panose="020B0600070205080204" pitchFamily="34" charset="-128"/>
              </a:rPr>
              <a:t>Imposta</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sul</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valore</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dei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prodotti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finanziari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conti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correnti</a:t>
            </a:r>
            <a:r>
              <a:rPr lang="en-GB" altLang="en-BE" sz="2200" dirty="0">
                <a:ea typeface="ＭＳ Ｐゴシック" panose="020B0600070205080204" pitchFamily="34" charset="-128"/>
              </a:rPr>
              <a:t> e libretti di </a:t>
            </a:r>
            <a:r>
              <a:rPr lang="en-GB" altLang="en-BE" sz="2200" dirty="0" err="1">
                <a:ea typeface="ＭＳ Ｐゴシック" panose="020B0600070205080204" pitchFamily="34" charset="-128"/>
              </a:rPr>
              <a:t>risparmio</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detenuti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all’estero</a:t>
            </a:r>
            <a:r>
              <a:rPr lang="en-GB" altLang="en-BE" sz="2200" dirty="0">
                <a:ea typeface="ＭＳ Ｐゴシック" panose="020B0600070205080204" pitchFamily="34" charset="-128"/>
              </a:rPr>
              <a:t> </a:t>
            </a:r>
          </a:p>
          <a:p>
            <a:r>
              <a:rPr lang="en-GB" altLang="en-BE" sz="2200" dirty="0" err="1">
                <a:ea typeface="ＭＳ Ｐゴシック" panose="020B0600070205080204" pitchFamily="34" charset="-128"/>
              </a:rPr>
              <a:t>Parallelo</a:t>
            </a:r>
            <a:r>
              <a:rPr lang="en-GB" altLang="en-BE" sz="2200" dirty="0">
                <a:ea typeface="ＭＳ Ｐゴシック" panose="020B0600070205080204" pitchFamily="34" charset="-128"/>
              </a:rPr>
              <a:t> con </a:t>
            </a:r>
            <a:r>
              <a:rPr lang="en-GB" altLang="en-BE" sz="2200" dirty="0" err="1">
                <a:ea typeface="ＭＳ Ｐゴシック" panose="020B0600070205080204" pitchFamily="34" charset="-128"/>
              </a:rPr>
              <a:t>imposta</a:t>
            </a:r>
            <a:r>
              <a:rPr lang="en-GB" altLang="en-BE" sz="2200" dirty="0">
                <a:ea typeface="ＭＳ Ｐゴシック" panose="020B0600070205080204" pitchFamily="34" charset="-128"/>
              </a:rPr>
              <a:t> di bollo</a:t>
            </a:r>
          </a:p>
          <a:p>
            <a:r>
              <a:rPr lang="en-GB" altLang="en-BE" sz="2200" dirty="0" err="1">
                <a:ea typeface="ＭＳ Ｐゴシック" panose="020B0600070205080204" pitchFamily="34" charset="-128"/>
              </a:rPr>
              <a:t>Soggetti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Persone</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fisiche</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residenti</a:t>
            </a:r>
            <a:endParaRPr lang="en-GB" altLang="en-BE" sz="2200" dirty="0">
              <a:ea typeface="ＭＳ Ｐゴシック" panose="020B0600070205080204" pitchFamily="34" charset="-128"/>
            </a:endParaRPr>
          </a:p>
          <a:p>
            <a:r>
              <a:rPr lang="en-GB" altLang="en-BE" sz="2200" dirty="0" err="1">
                <a:ea typeface="ＭＳ Ｐゴシック" panose="020B0600070205080204" pitchFamily="34" charset="-128"/>
              </a:rPr>
              <a:t>Disallienamento</a:t>
            </a:r>
            <a:r>
              <a:rPr lang="en-GB" altLang="en-BE" sz="2200" dirty="0">
                <a:ea typeface="ＭＳ Ｐゴシック" panose="020B0600070205080204" pitchFamily="34" charset="-128"/>
              </a:rPr>
              <a:t> rispetto a </a:t>
            </a:r>
            <a:r>
              <a:rPr lang="en-GB" altLang="en-BE" sz="2200" dirty="0" err="1">
                <a:ea typeface="ＭＳ Ｐゴシック" panose="020B0600070205080204" pitchFamily="34" charset="-128"/>
              </a:rPr>
              <a:t>beni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oggetto</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monitoraggio</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investimenti</a:t>
            </a:r>
            <a:r>
              <a:rPr lang="en-GB" altLang="en-BE" sz="2200" dirty="0">
                <a:ea typeface="ＭＳ Ｐゴシック" panose="020B0600070205080204" pitchFamily="34" charset="-128"/>
              </a:rPr>
              <a:t> e </a:t>
            </a:r>
            <a:r>
              <a:rPr lang="en-GB" altLang="en-BE" sz="2200" dirty="0" err="1">
                <a:ea typeface="ＭＳ Ｐゴシック" panose="020B0600070205080204" pitchFamily="34" charset="-128"/>
              </a:rPr>
              <a:t>attività</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produttive</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reddito</a:t>
            </a:r>
            <a:r>
              <a:rPr lang="en-GB" altLang="en-BE" sz="2200" dirty="0">
                <a:ea typeface="ＭＳ Ｐゴシック" panose="020B0600070205080204" pitchFamily="34" charset="-128"/>
              </a:rPr>
              <a:t>)</a:t>
            </a:r>
          </a:p>
          <a:p>
            <a:r>
              <a:rPr lang="en-GB" altLang="en-BE" sz="2200" dirty="0" err="1">
                <a:ea typeface="ＭＳ Ｐゴシック" panose="020B0600070205080204" pitchFamily="34" charset="-128"/>
              </a:rPr>
              <a:t>Indifferente</a:t>
            </a:r>
            <a:r>
              <a:rPr lang="en-GB" altLang="en-BE" sz="2200" dirty="0">
                <a:ea typeface="ＭＳ Ｐゴシック" panose="020B0600070205080204" pitchFamily="34" charset="-128"/>
              </a:rPr>
              <a:t> da natura </a:t>
            </a:r>
            <a:r>
              <a:rPr lang="en-GB" altLang="en-BE" sz="2200" dirty="0" err="1">
                <a:ea typeface="ＭＳ Ｐゴシック" panose="020B0600070205080204" pitchFamily="34" charset="-128"/>
              </a:rPr>
              <a:t>delle</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fonti</a:t>
            </a:r>
            <a:r>
              <a:rPr lang="en-GB" altLang="en-BE" sz="2200" dirty="0">
                <a:ea typeface="ＭＳ Ｐゴシック" panose="020B0600070205080204" pitchFamily="34" charset="-128"/>
              </a:rPr>
              <a:t> di </a:t>
            </a:r>
            <a:r>
              <a:rPr lang="en-GB" altLang="en-BE" sz="2200" dirty="0" err="1">
                <a:ea typeface="ＭＳ Ｐゴシック" panose="020B0600070205080204" pitchFamily="34" charset="-128"/>
              </a:rPr>
              <a:t>alimentazione</a:t>
            </a:r>
            <a:r>
              <a:rPr lang="en-GB" altLang="en-BE" sz="2200" dirty="0">
                <a:ea typeface="ＭＳ Ｐゴシック" panose="020B0600070205080204" pitchFamily="34" charset="-128"/>
              </a:rPr>
              <a:t> (i.e. </a:t>
            </a:r>
            <a:r>
              <a:rPr lang="en-GB" altLang="en-BE" sz="2200" dirty="0" err="1">
                <a:ea typeface="ＭＳ Ｐゴシック" panose="020B0600070205080204" pitchFamily="34" charset="-128"/>
              </a:rPr>
              <a:t>erogazioni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liberali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fondi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derivanti</a:t>
            </a:r>
            <a:r>
              <a:rPr lang="en-GB" altLang="en-BE" sz="2200" dirty="0">
                <a:ea typeface="ＭＳ Ｐゴシック" panose="020B0600070205080204" pitchFamily="34" charset="-128"/>
              </a:rPr>
              <a:t> da </a:t>
            </a:r>
            <a:r>
              <a:rPr lang="en-GB" altLang="en-BE" sz="2200" dirty="0" err="1">
                <a:ea typeface="ＭＳ Ｐゴシック" panose="020B0600070205080204" pitchFamily="34" charset="-128"/>
              </a:rPr>
              <a:t>cooperazione</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internazionale</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nonché</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su</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prodotti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finanziari</a:t>
            </a:r>
            <a:r>
              <a:rPr lang="en-GB" altLang="en-BE" sz="2200" dirty="0">
                <a:ea typeface="ＭＳ Ｐゴシック" panose="020B0600070205080204" pitchFamily="34" charset="-128"/>
              </a:rPr>
              <a:t> (i.e. </a:t>
            </a:r>
            <a:r>
              <a:rPr lang="en-GB" altLang="en-BE" sz="2200" dirty="0" err="1">
                <a:ea typeface="ＭＳ Ｐゴシック" panose="020B0600070205080204" pitchFamily="34" charset="-128"/>
              </a:rPr>
              <a:t>azioni</a:t>
            </a:r>
            <a:r>
              <a:rPr lang="en-GB" altLang="en-BE" sz="2200" dirty="0">
                <a:ea typeface="ＭＳ Ｐゴシック" panose="020B0600070205080204" pitchFamily="34" charset="-128"/>
              </a:rPr>
              <a:t> o </a:t>
            </a:r>
            <a:r>
              <a:rPr lang="en-GB" altLang="en-BE" sz="2200" dirty="0" err="1">
                <a:ea typeface="ＭＳ Ｐゴシック" panose="020B0600070205080204" pitchFamily="34" charset="-128"/>
              </a:rPr>
              <a:t>titoli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contratti</a:t>
            </a:r>
            <a:r>
              <a:rPr lang="en-GB" altLang="en-BE" sz="2200" dirty="0">
                <a:ea typeface="ＭＳ Ｐゴシック" panose="020B0600070205080204" pitchFamily="34" charset="-128"/>
              </a:rPr>
              <a:t> a </a:t>
            </a:r>
            <a:r>
              <a:rPr lang="en-GB" altLang="en-BE" sz="2200" dirty="0" err="1">
                <a:ea typeface="ＭＳ Ｐゴシック" panose="020B0600070205080204" pitchFamily="34" charset="-128"/>
              </a:rPr>
              <a:t>termine</a:t>
            </a:r>
            <a:r>
              <a:rPr lang="en-GB" altLang="en-BE" sz="2200" dirty="0">
                <a:ea typeface="ＭＳ Ｐゴシック" panose="020B0600070205080204" pitchFamily="34" charset="-128"/>
              </a:rPr>
              <a:t>), a </a:t>
            </a:r>
            <a:r>
              <a:rPr lang="en-GB" altLang="en-BE" sz="2200" dirty="0" err="1">
                <a:ea typeface="ＭＳ Ｐゴシック" panose="020B0600070205080204" pitchFamily="34" charset="-128"/>
              </a:rPr>
              <a:t>prescindere</a:t>
            </a:r>
            <a:r>
              <a:rPr lang="en-GB" altLang="en-BE" sz="2200" dirty="0">
                <a:ea typeface="ＭＳ Ｐゴシック" panose="020B0600070205080204" pitchFamily="34" charset="-128"/>
              </a:rPr>
              <a:t> dal </a:t>
            </a:r>
            <a:r>
              <a:rPr lang="en-GB" altLang="en-BE" sz="2200" dirty="0" err="1">
                <a:ea typeface="ＭＳ Ｐゴシック" panose="020B0600070205080204" pitchFamily="34" charset="-128"/>
              </a:rPr>
              <a:t>luogo</a:t>
            </a:r>
            <a:r>
              <a:rPr lang="en-GB" altLang="en-BE" sz="2200" dirty="0">
                <a:ea typeface="ＭＳ Ｐゴシック" panose="020B0600070205080204" pitchFamily="34" charset="-128"/>
              </a:rPr>
              <a:t> di </a:t>
            </a:r>
            <a:r>
              <a:rPr lang="en-GB" altLang="en-BE" sz="2200" dirty="0" err="1">
                <a:ea typeface="ＭＳ Ｐゴシック" panose="020B0600070205080204" pitchFamily="34" charset="-128"/>
              </a:rPr>
              <a:t>emissione</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purché</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custoditi</a:t>
            </a:r>
            <a:r>
              <a:rPr lang="en-GB" altLang="en-BE" sz="2200" dirty="0">
                <a:ea typeface="ＭＳ Ｐゴシック" panose="020B0600070205080204" pitchFamily="34" charset="-128"/>
              </a:rPr>
              <a:t>/</a:t>
            </a:r>
            <a:r>
              <a:rPr lang="en-GB" altLang="en-BE" sz="2200" dirty="0" err="1">
                <a:ea typeface="ＭＳ Ｐゴシック" panose="020B0600070205080204" pitchFamily="34" charset="-128"/>
              </a:rPr>
              <a:t>depositati</a:t>
            </a:r>
            <a:r>
              <a:rPr lang="en-GB" altLang="en-BE" sz="2200" dirty="0">
                <a:ea typeface="ＭＳ Ｐゴシック" panose="020B0600070205080204" pitchFamily="34" charset="-128"/>
              </a:rPr>
              <a:t> </a:t>
            </a:r>
            <a:r>
              <a:rPr lang="en-GB" altLang="en-BE" sz="2200" dirty="0" err="1">
                <a:ea typeface="ＭＳ Ｐゴシック" panose="020B0600070205080204" pitchFamily="34" charset="-128"/>
              </a:rPr>
              <a:t>presso</a:t>
            </a:r>
            <a:r>
              <a:rPr lang="en-GB" altLang="en-BE" sz="2200" dirty="0">
                <a:ea typeface="ＭＳ Ｐゴシック" panose="020B0600070205080204" pitchFamily="34" charset="-128"/>
              </a:rPr>
              <a:t> un </a:t>
            </a:r>
            <a:r>
              <a:rPr lang="en-GB" altLang="en-BE" sz="2200" dirty="0" err="1">
                <a:ea typeface="ＭＳ Ｐゴシック" panose="020B0600070205080204" pitchFamily="34" charset="-128"/>
              </a:rPr>
              <a:t>intermediario</a:t>
            </a:r>
            <a:r>
              <a:rPr lang="en-GB" altLang="en-BE" sz="2200" dirty="0">
                <a:ea typeface="ＭＳ Ｐゴシック" panose="020B0600070205080204" pitchFamily="34" charset="-128"/>
              </a:rPr>
              <a:t> non </a:t>
            </a:r>
            <a:r>
              <a:rPr lang="en-GB" altLang="en-BE" sz="2200" dirty="0" err="1">
                <a:ea typeface="ＭＳ Ｐゴシック" panose="020B0600070205080204" pitchFamily="34" charset="-128"/>
              </a:rPr>
              <a:t>residente</a:t>
            </a:r>
            <a:r>
              <a:rPr lang="en-GB" altLang="en-BE" sz="2200" dirty="0">
                <a:ea typeface="ＭＳ Ｐゴシック" panose="020B0600070205080204" pitchFamily="34" charset="-128"/>
              </a:rPr>
              <a:t> in Italia.</a:t>
            </a:r>
          </a:p>
          <a:p>
            <a:r>
              <a:rPr lang="en-GB" altLang="en-BE" sz="2200" dirty="0" err="1">
                <a:ea typeface="ＭＳ Ｐゴシック" panose="020B0600070205080204" pitchFamily="34" charset="-128"/>
              </a:rPr>
              <a:t>Imposta</a:t>
            </a:r>
            <a:endParaRPr lang="en-GB" altLang="en-BE" sz="2200" dirty="0">
              <a:ea typeface="ＭＳ Ｐゴシック" panose="020B0600070205080204" pitchFamily="34" charset="-128"/>
            </a:endParaRPr>
          </a:p>
          <a:p>
            <a:pPr lvl="1"/>
            <a:r>
              <a:rPr lang="en-GB" altLang="en-BE" sz="2000" dirty="0">
                <a:ea typeface="ＭＳ Ｐゴシック" panose="020B0600070205080204" pitchFamily="34" charset="-128"/>
              </a:rPr>
              <a:t>2xmille del </a:t>
            </a:r>
            <a:r>
              <a:rPr lang="en-GB" altLang="en-BE" sz="2000" dirty="0" err="1">
                <a:ea typeface="ＭＳ Ｐゴシック" panose="020B0600070205080204" pitchFamily="34" charset="-128"/>
              </a:rPr>
              <a:t>valore</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dei</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prodotti</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finanziari</a:t>
            </a:r>
            <a:r>
              <a:rPr lang="en-GB" altLang="en-BE" sz="2000" dirty="0">
                <a:ea typeface="ＭＳ Ｐゴシック" panose="020B0600070205080204" pitchFamily="34" charset="-128"/>
              </a:rPr>
              <a:t>: il </a:t>
            </a:r>
            <a:r>
              <a:rPr lang="en-GB" altLang="en-BE" sz="2000" dirty="0" err="1">
                <a:ea typeface="ＭＳ Ｐゴシック" panose="020B0600070205080204" pitchFamily="34" charset="-128"/>
              </a:rPr>
              <a:t>caso</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dei</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titoli</a:t>
            </a:r>
            <a:endParaRPr lang="en-GB" altLang="en-BE" sz="2000" dirty="0">
              <a:ea typeface="ＭＳ Ｐゴシック" panose="020B0600070205080204" pitchFamily="34" charset="-128"/>
            </a:endParaRPr>
          </a:p>
          <a:p>
            <a:pPr lvl="1"/>
            <a:r>
              <a:rPr lang="en-GB" altLang="en-BE" sz="2000" dirty="0" err="1">
                <a:ea typeface="ＭＳ Ｐゴシック" panose="020B0600070205080204" pitchFamily="34" charset="-128"/>
              </a:rPr>
              <a:t>Eur</a:t>
            </a:r>
            <a:r>
              <a:rPr lang="en-GB" altLang="en-BE" sz="2000" dirty="0">
                <a:ea typeface="ＭＳ Ｐゴシック" panose="020B0600070205080204" pitchFamily="34" charset="-128"/>
              </a:rPr>
              <a:t> 34,20: In </a:t>
            </a:r>
            <a:r>
              <a:rPr lang="en-GB" altLang="en-BE" sz="2000" dirty="0" err="1">
                <a:ea typeface="ＭＳ Ｐゴシック" panose="020B0600070205080204" pitchFamily="34" charset="-128"/>
              </a:rPr>
              <a:t>caso</a:t>
            </a:r>
            <a:r>
              <a:rPr lang="en-GB" altLang="en-BE" sz="2000" dirty="0">
                <a:ea typeface="ＭＳ Ｐゴシック" panose="020B0600070205080204" pitchFamily="34" charset="-128"/>
              </a:rPr>
              <a:t> di </a:t>
            </a:r>
            <a:r>
              <a:rPr lang="en-GB" altLang="en-BE" sz="2000" dirty="0" err="1">
                <a:ea typeface="ＭＳ Ｐゴシック" panose="020B0600070205080204" pitchFamily="34" charset="-128"/>
              </a:rPr>
              <a:t>conti</a:t>
            </a:r>
            <a:r>
              <a:rPr lang="en-GB" altLang="en-BE" sz="2000" dirty="0">
                <a:ea typeface="ＭＳ Ｐゴシック" panose="020B0600070205080204" pitchFamily="34" charset="-128"/>
              </a:rPr>
              <a:t> </a:t>
            </a:r>
            <a:r>
              <a:rPr lang="en-GB" altLang="en-BE" sz="2000" dirty="0" err="1">
                <a:ea typeface="ＭＳ Ｐゴシック" panose="020B0600070205080204" pitchFamily="34" charset="-128"/>
              </a:rPr>
              <a:t>correnti</a:t>
            </a:r>
            <a:r>
              <a:rPr lang="en-GB" altLang="en-BE" sz="2000" dirty="0">
                <a:ea typeface="ＭＳ Ｐゴシック" panose="020B0600070205080204" pitchFamily="34" charset="-128"/>
              </a:rPr>
              <a:t> o libretti di </a:t>
            </a:r>
            <a:r>
              <a:rPr lang="en-GB" altLang="en-BE" sz="2000" dirty="0" err="1">
                <a:ea typeface="ＭＳ Ｐゴシック" panose="020B0600070205080204" pitchFamily="34" charset="-128"/>
              </a:rPr>
              <a:t>risparmio</a:t>
            </a:r>
            <a:r>
              <a:rPr lang="en-GB" altLang="en-BE" sz="2000" dirty="0">
                <a:ea typeface="ＭＳ Ｐゴシック" panose="020B0600070205080204" pitchFamily="34" charset="-128"/>
              </a:rPr>
              <a:t>, sempre se </a:t>
            </a:r>
            <a:r>
              <a:rPr lang="en-GB" altLang="en-BE" sz="2000" dirty="0" err="1">
                <a:ea typeface="ＭＳ Ｐゴシック" panose="020B0600070205080204" pitchFamily="34" charset="-128"/>
              </a:rPr>
              <a:t>eccedono</a:t>
            </a:r>
            <a:r>
              <a:rPr lang="en-GB" altLang="en-BE" sz="2000" dirty="0">
                <a:ea typeface="ＭＳ Ｐゴシック" panose="020B0600070205080204" pitchFamily="34" charset="-128"/>
              </a:rPr>
              <a:t> EUR 5 000</a:t>
            </a:r>
          </a:p>
        </p:txBody>
      </p:sp>
      <p:sp>
        <p:nvSpPr>
          <p:cNvPr id="28675" name="Footer Placeholder 3">
            <a:extLst>
              <a:ext uri="{FF2B5EF4-FFF2-40B4-BE49-F238E27FC236}">
                <a16:creationId xmlns:a16="http://schemas.microsoft.com/office/drawing/2014/main" id="{AC490637-0E2D-1BFD-9C95-F4FCCCF1ADC6}"/>
              </a:ext>
            </a:extLst>
          </p:cNvPr>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BE" sz="1200">
                <a:solidFill>
                  <a:srgbClr val="898989"/>
                </a:solidFill>
              </a:rPr>
              <a:t>Gen.B.(r) Avv. Pierpaolo Rossi</a:t>
            </a:r>
          </a:p>
        </p:txBody>
      </p:sp>
      <p:sp>
        <p:nvSpPr>
          <p:cNvPr id="28676" name="Slide Number Placeholder 4">
            <a:extLst>
              <a:ext uri="{FF2B5EF4-FFF2-40B4-BE49-F238E27FC236}">
                <a16:creationId xmlns:a16="http://schemas.microsoft.com/office/drawing/2014/main" id="{8922D2BC-5B0B-952D-CAE0-E5F35E97CA1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9AB5C79A-6DFD-224F-8292-42B3EFBA558C}" type="slidenum">
              <a:rPr lang="en-US" altLang="en-BE" sz="1200" smtClean="0">
                <a:solidFill>
                  <a:srgbClr val="898989"/>
                </a:solidFill>
              </a:rPr>
              <a:pPr>
                <a:spcBef>
                  <a:spcPct val="0"/>
                </a:spcBef>
                <a:buFontTx/>
                <a:buNone/>
              </a:pPr>
              <a:t>15</a:t>
            </a:fld>
            <a:endParaRPr lang="en-US" altLang="en-BE" sz="1200">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a:extLst>
              <a:ext uri="{FF2B5EF4-FFF2-40B4-BE49-F238E27FC236}">
                <a16:creationId xmlns:a16="http://schemas.microsoft.com/office/drawing/2014/main" id="{025D12BD-12D4-6562-3E9C-FEB86901422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B767B943-236C-BA43-8062-DD519B517F11}" type="slidenum">
              <a:rPr lang="en-US" altLang="en-BE" sz="1200" smtClean="0">
                <a:solidFill>
                  <a:srgbClr val="898989"/>
                </a:solidFill>
              </a:rPr>
              <a:pPr>
                <a:spcBef>
                  <a:spcPct val="0"/>
                </a:spcBef>
                <a:buFontTx/>
                <a:buNone/>
              </a:pPr>
              <a:t>16</a:t>
            </a:fld>
            <a:endParaRPr lang="en-US" altLang="en-BE" sz="1200">
              <a:solidFill>
                <a:srgbClr val="898989"/>
              </a:solidFill>
            </a:endParaRPr>
          </a:p>
        </p:txBody>
      </p:sp>
      <p:sp>
        <p:nvSpPr>
          <p:cNvPr id="27650" name="Title 1">
            <a:extLst>
              <a:ext uri="{FF2B5EF4-FFF2-40B4-BE49-F238E27FC236}">
                <a16:creationId xmlns:a16="http://schemas.microsoft.com/office/drawing/2014/main" id="{A2D3B529-C3C4-5F4A-9F73-0BB595BE4898}"/>
              </a:ext>
            </a:extLst>
          </p:cNvPr>
          <p:cNvSpPr>
            <a:spLocks noGrp="1"/>
          </p:cNvSpPr>
          <p:nvPr>
            <p:ph type="title"/>
          </p:nvPr>
        </p:nvSpPr>
        <p:spPr>
          <a:xfrm>
            <a:off x="457200" y="196850"/>
            <a:ext cx="8229600" cy="1143000"/>
          </a:xfrm>
        </p:spPr>
        <p:txBody>
          <a:bodyPr/>
          <a:lstStyle/>
          <a:p>
            <a:pPr eaLnBrk="1" hangingPunct="1"/>
            <a:r>
              <a:rPr lang="en-US" altLang="en-BE" b="1" dirty="0">
                <a:ea typeface="ＭＳ Ｐゴシック" panose="020B0600070205080204" pitchFamily="34" charset="-128"/>
              </a:rPr>
              <a:t>IVAFE/</a:t>
            </a:r>
            <a:r>
              <a:rPr lang="en-US" altLang="en-BE" b="1" dirty="0" err="1">
                <a:ea typeface="ＭＳ Ｐゴシック" panose="020B0600070205080204" pitchFamily="34" charset="-128"/>
              </a:rPr>
              <a:t>Imposta</a:t>
            </a:r>
            <a:r>
              <a:rPr lang="en-US" altLang="en-BE" b="1" dirty="0">
                <a:ea typeface="ＭＳ Ｐゴシック" panose="020B0600070205080204" pitchFamily="34" charset="-128"/>
              </a:rPr>
              <a:t> di Bollo </a:t>
            </a:r>
            <a:br>
              <a:rPr lang="en-US" altLang="en-BE" b="1" dirty="0">
                <a:ea typeface="ＭＳ Ｐゴシック" panose="020B0600070205080204" pitchFamily="34" charset="-128"/>
              </a:rPr>
            </a:br>
            <a:r>
              <a:rPr lang="en-US" altLang="en-BE" b="1" dirty="0">
                <a:ea typeface="ＭＳ Ｐゴシック" panose="020B0600070205080204" pitchFamily="34" charset="-128"/>
              </a:rPr>
              <a:t>(DL 201/2011, art. 19, </a:t>
            </a:r>
            <a:r>
              <a:rPr lang="en-US" altLang="en-BE" b="1" dirty="0" err="1">
                <a:ea typeface="ＭＳ Ｐゴシック" panose="020B0600070205080204" pitchFamily="34" charset="-128"/>
              </a:rPr>
              <a:t>commi</a:t>
            </a:r>
            <a:r>
              <a:rPr lang="en-US" altLang="en-BE" b="1" dirty="0">
                <a:ea typeface="ＭＳ Ｐゴシック" panose="020B0600070205080204" pitchFamily="34" charset="-128"/>
              </a:rPr>
              <a:t> 1-5)</a:t>
            </a:r>
          </a:p>
        </p:txBody>
      </p:sp>
      <p:sp>
        <p:nvSpPr>
          <p:cNvPr id="27651" name="Content Placeholder 2">
            <a:extLst>
              <a:ext uri="{FF2B5EF4-FFF2-40B4-BE49-F238E27FC236}">
                <a16:creationId xmlns:a16="http://schemas.microsoft.com/office/drawing/2014/main" id="{75AE35B5-1E58-00CC-F829-F1E06FF8F3C4}"/>
              </a:ext>
            </a:extLst>
          </p:cNvPr>
          <p:cNvSpPr>
            <a:spLocks noGrp="1"/>
          </p:cNvSpPr>
          <p:nvPr>
            <p:ph idx="1"/>
          </p:nvPr>
        </p:nvSpPr>
        <p:spPr>
          <a:xfrm>
            <a:off x="457200" y="1579563"/>
            <a:ext cx="8229600" cy="4525962"/>
          </a:xfrm>
        </p:spPr>
        <p:txBody>
          <a:bodyPr/>
          <a:lstStyle/>
          <a:p>
            <a:pPr eaLnBrk="1" hangingPunct="1"/>
            <a:r>
              <a:rPr lang="en-US" altLang="en-BE" sz="2400" b="1">
                <a:ea typeface="ＭＳ Ｐゴシック" panose="020B0600070205080204" pitchFamily="34" charset="-128"/>
              </a:rPr>
              <a:t>Sostituisce</a:t>
            </a:r>
            <a:r>
              <a:rPr lang="en-US" altLang="en-BE" sz="2400">
                <a:ea typeface="ＭＳ Ｐゴシック" panose="020B0600070205080204" pitchFamily="34" charset="-128"/>
              </a:rPr>
              <a:t> imposta progressiva su derivati ex art. 23, comma 7 del DL 78/2011 (Manovra Estiva Tremonti)</a:t>
            </a:r>
          </a:p>
          <a:p>
            <a:pPr eaLnBrk="1" hangingPunct="1"/>
            <a:r>
              <a:rPr lang="en-US" altLang="en-BE" sz="2400" b="1">
                <a:ea typeface="ＭＳ Ｐゴシック" panose="020B0600070205080204" pitchFamily="34" charset="-128"/>
              </a:rPr>
              <a:t>Imposta ordinaria</a:t>
            </a:r>
            <a:r>
              <a:rPr lang="en-US" altLang="en-BE" sz="2400">
                <a:ea typeface="ＭＳ Ｐゴシック" panose="020B0600070205080204" pitchFamily="34" charset="-128"/>
              </a:rPr>
              <a:t> dello 0,1% del valore estratti conto rapportati all</a:t>
            </a:r>
            <a:r>
              <a:rPr lang="en-US" altLang="en-US" sz="2400">
                <a:ea typeface="ＭＳ Ｐゴシック" panose="020B0600070205080204" pitchFamily="34" charset="-128"/>
              </a:rPr>
              <a:t>’</a:t>
            </a:r>
            <a:r>
              <a:rPr lang="en-US" altLang="en-BE" sz="2400">
                <a:ea typeface="ＭＳ Ｐゴシック" panose="020B0600070205080204" pitchFamily="34" charset="-128"/>
              </a:rPr>
              <a:t>anno </a:t>
            </a:r>
            <a:r>
              <a:rPr lang="en-US" altLang="en-BE" sz="2400" b="1">
                <a:ea typeface="ＭＳ Ｐゴシック" panose="020B0600070205080204" pitchFamily="34" charset="-128"/>
              </a:rPr>
              <a:t>per 2012</a:t>
            </a:r>
            <a:r>
              <a:rPr lang="en-US" altLang="en-BE" sz="2400">
                <a:ea typeface="ＭＳ Ｐゴシック" panose="020B0600070205080204" pitchFamily="34" charset="-128"/>
              </a:rPr>
              <a:t> e 0,15 a partire dal 2013, successivamente 0,2% (2xmille)</a:t>
            </a:r>
          </a:p>
          <a:p>
            <a:pPr eaLnBrk="1" hangingPunct="1"/>
            <a:r>
              <a:rPr lang="en-US" altLang="en-BE" sz="2400">
                <a:ea typeface="ＭＳ Ｐゴシック" panose="020B0600070205080204" pitchFamily="34" charset="-128"/>
              </a:rPr>
              <a:t>Nota 3-bis art. 13 tariffa allegata al DPR 642/1972</a:t>
            </a:r>
          </a:p>
          <a:p>
            <a:pPr eaLnBrk="1" hangingPunct="1"/>
            <a:r>
              <a:rPr lang="en-US" altLang="en-BE" sz="2400" b="1">
                <a:ea typeface="ＭＳ Ｐゴシック" panose="020B0600070205080204" pitchFamily="34" charset="-128"/>
              </a:rPr>
              <a:t>Imposta fissa</a:t>
            </a:r>
            <a:r>
              <a:rPr lang="en-US" altLang="en-BE" sz="2400">
                <a:ea typeface="ＭＳ Ｐゴシック" panose="020B0600070205080204" pitchFamily="34" charset="-128"/>
              </a:rPr>
              <a:t> di € 34,20 per ogni libretto di risparmio o postale (art. 13, comma 2-bis lett a, tariffa allegata al DPR 642/1972)</a:t>
            </a:r>
          </a:p>
          <a:p>
            <a:pPr eaLnBrk="1" hangingPunct="1"/>
            <a:r>
              <a:rPr lang="en-US" altLang="en-BE" sz="2400">
                <a:ea typeface="ＭＳ Ｐゴシック" panose="020B0600070205080204" pitchFamily="34" charset="-128"/>
              </a:rPr>
              <a:t>Prelevata alla fonte da </a:t>
            </a:r>
            <a:r>
              <a:rPr lang="en-US" altLang="en-BE" sz="2400" b="1">
                <a:ea typeface="ＭＳ Ｐゴシック" panose="020B0600070205080204" pitchFamily="34" charset="-128"/>
              </a:rPr>
              <a:t>intermediari</a:t>
            </a:r>
            <a:r>
              <a:rPr lang="en-US" altLang="en-BE" sz="2400">
                <a:ea typeface="ＭＳ Ｐゴシック" panose="020B0600070205080204" pitchFamily="34" charset="-128"/>
              </a:rPr>
              <a:t> su consistenza al 31 dicembre</a:t>
            </a:r>
            <a:endParaRPr lang="en-US" altLang="en-BE" sz="2400" b="1">
              <a:ea typeface="ＭＳ Ｐゴシック" panose="020B0600070205080204" pitchFamily="34" charset="-128"/>
            </a:endParaRPr>
          </a:p>
        </p:txBody>
      </p:sp>
      <p:sp>
        <p:nvSpPr>
          <p:cNvPr id="4" name="Footer Placeholder 3">
            <a:extLst>
              <a:ext uri="{FF2B5EF4-FFF2-40B4-BE49-F238E27FC236}">
                <a16:creationId xmlns:a16="http://schemas.microsoft.com/office/drawing/2014/main" id="{C3C07FD7-7897-578D-35CF-2AA0F0B3984F}"/>
              </a:ext>
            </a:extLst>
          </p:cNvPr>
          <p:cNvSpPr>
            <a:spLocks noGrp="1"/>
          </p:cNvSpPr>
          <p:nvPr>
            <p:ph type="ftr" sz="quarter" idx="11"/>
          </p:nvPr>
        </p:nvSpPr>
        <p:spPr/>
        <p:txBody>
          <a:bodyPr rtlCol="0"/>
          <a:lstStyle/>
          <a:p>
            <a:pPr fontAlgn="auto">
              <a:spcBef>
                <a:spcPts val="0"/>
              </a:spcBef>
              <a:spcAft>
                <a:spcPts val="0"/>
              </a:spcAft>
              <a:defRPr/>
            </a:pPr>
            <a:r>
              <a:rPr lang="en-US">
                <a:solidFill>
                  <a:schemeClr val="tx1">
                    <a:tint val="75000"/>
                  </a:schemeClr>
                </a:solidFill>
                <a:latin typeface="+mn-lt"/>
                <a:ea typeface="+mn-ea"/>
              </a:rPr>
              <a:t>Gen.B.(r) Avv. Pierpaolo Rossi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5">
            <a:extLst>
              <a:ext uri="{FF2B5EF4-FFF2-40B4-BE49-F238E27FC236}">
                <a16:creationId xmlns:a16="http://schemas.microsoft.com/office/drawing/2014/main" id="{8F283E3A-F209-F948-035F-AE60340FAD1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19A7E092-3DFC-2A43-A67E-3516A41692DB}" type="slidenum">
              <a:rPr lang="en-US" altLang="en-BE" sz="1200" smtClean="0">
                <a:solidFill>
                  <a:srgbClr val="898989"/>
                </a:solidFill>
              </a:rPr>
              <a:pPr>
                <a:spcBef>
                  <a:spcPct val="0"/>
                </a:spcBef>
                <a:buFontTx/>
                <a:buNone/>
              </a:pPr>
              <a:t>17</a:t>
            </a:fld>
            <a:endParaRPr lang="en-US" altLang="en-BE" sz="1200">
              <a:solidFill>
                <a:srgbClr val="898989"/>
              </a:solidFill>
            </a:endParaRPr>
          </a:p>
        </p:txBody>
      </p:sp>
      <p:sp>
        <p:nvSpPr>
          <p:cNvPr id="31746" name="Title 1">
            <a:extLst>
              <a:ext uri="{FF2B5EF4-FFF2-40B4-BE49-F238E27FC236}">
                <a16:creationId xmlns:a16="http://schemas.microsoft.com/office/drawing/2014/main" id="{B9EDD7A6-07E0-196F-F7DB-3ECC4BC093A5}"/>
              </a:ext>
            </a:extLst>
          </p:cNvPr>
          <p:cNvSpPr>
            <a:spLocks noGrp="1"/>
          </p:cNvSpPr>
          <p:nvPr>
            <p:ph type="title"/>
          </p:nvPr>
        </p:nvSpPr>
        <p:spPr>
          <a:xfrm>
            <a:off x="157162" y="49213"/>
            <a:ext cx="8737456" cy="655637"/>
          </a:xfrm>
        </p:spPr>
        <p:txBody>
          <a:bodyPr/>
          <a:lstStyle/>
          <a:p>
            <a:pPr eaLnBrk="1" hangingPunct="1"/>
            <a:r>
              <a:rPr lang="en-US" altLang="en-BE" b="1" dirty="0" err="1">
                <a:ea typeface="ＭＳ Ｐゴシック" panose="020B0600070205080204" pitchFamily="34" charset="-128"/>
              </a:rPr>
              <a:t>Inviti</a:t>
            </a:r>
            <a:r>
              <a:rPr lang="en-US" altLang="en-BE" b="1" dirty="0">
                <a:ea typeface="ＭＳ Ｐゴシック" panose="020B0600070205080204" pitchFamily="34" charset="-128"/>
              </a:rPr>
              <a:t> a compliance/ </a:t>
            </a:r>
            <a:r>
              <a:rPr lang="en-US" altLang="en-BE" b="1" dirty="0" err="1">
                <a:ea typeface="ＭＳ Ｐゴシック" panose="020B0600070205080204" pitchFamily="34" charset="-128"/>
              </a:rPr>
              <a:t>Ravvedimento</a:t>
            </a:r>
            <a:endParaRPr lang="en-US" altLang="en-BE" b="1" dirty="0">
              <a:ea typeface="ＭＳ Ｐゴシック" panose="020B0600070205080204" pitchFamily="34" charset="-128"/>
            </a:endParaRPr>
          </a:p>
        </p:txBody>
      </p:sp>
      <p:sp>
        <p:nvSpPr>
          <p:cNvPr id="31747" name="Content Placeholder 2">
            <a:extLst>
              <a:ext uri="{FF2B5EF4-FFF2-40B4-BE49-F238E27FC236}">
                <a16:creationId xmlns:a16="http://schemas.microsoft.com/office/drawing/2014/main" id="{75B2E11D-01F2-9D0A-09A8-4541CD67905A}"/>
              </a:ext>
            </a:extLst>
          </p:cNvPr>
          <p:cNvSpPr>
            <a:spLocks noGrp="1"/>
          </p:cNvSpPr>
          <p:nvPr>
            <p:ph idx="1"/>
          </p:nvPr>
        </p:nvSpPr>
        <p:spPr>
          <a:xfrm>
            <a:off x="457200" y="763588"/>
            <a:ext cx="8529638" cy="5592762"/>
          </a:xfrm>
        </p:spPr>
        <p:txBody>
          <a:bodyPr/>
          <a:lstStyle/>
          <a:p>
            <a:pPr eaLnBrk="1" hangingPunct="1">
              <a:lnSpc>
                <a:spcPct val="80000"/>
              </a:lnSpc>
            </a:pPr>
            <a:r>
              <a:rPr lang="it-IT" altLang="en-BE" sz="2200" dirty="0">
                <a:ea typeface="ＭＳ Ｐゴシック" panose="020B0600070205080204" pitchFamily="34" charset="-128"/>
              </a:rPr>
              <a:t>Inviti a compliance: Opportunità per ravvedersi</a:t>
            </a:r>
          </a:p>
          <a:p>
            <a:pPr eaLnBrk="1" hangingPunct="1">
              <a:lnSpc>
                <a:spcPct val="80000"/>
              </a:lnSpc>
            </a:pPr>
            <a:r>
              <a:rPr lang="it-IT" altLang="en-BE" sz="2200" dirty="0">
                <a:ea typeface="ＭＳ Ｐゴシック" panose="020B0600070205080204" pitchFamily="34" charset="-128"/>
              </a:rPr>
              <a:t>In merito al regime sanzionatorio applicabile all'</a:t>
            </a:r>
            <a:r>
              <a:rPr lang="it-IT" altLang="en-BE" sz="2200" dirty="0" err="1">
                <a:ea typeface="ＭＳ Ｐゴシック" panose="020B0600070205080204" pitchFamily="34" charset="-128"/>
              </a:rPr>
              <a:t>Ivie</a:t>
            </a:r>
            <a:r>
              <a:rPr lang="it-IT" altLang="en-BE" sz="2200" dirty="0">
                <a:ea typeface="ＭＳ Ｐゴシック" panose="020B0600070205080204" pitchFamily="34" charset="-128"/>
              </a:rPr>
              <a:t> e all'</a:t>
            </a:r>
            <a:r>
              <a:rPr lang="it-IT" altLang="en-BE" sz="2200" dirty="0" err="1">
                <a:ea typeface="ＭＳ Ｐゴシック" panose="020B0600070205080204" pitchFamily="34" charset="-128"/>
              </a:rPr>
              <a:t>Ivafe</a:t>
            </a:r>
            <a:r>
              <a:rPr lang="it-IT" altLang="en-BE" sz="2200" dirty="0">
                <a:ea typeface="ＭＳ Ｐゴシック" panose="020B0600070205080204" pitchFamily="34" charset="-128"/>
              </a:rPr>
              <a:t>, anch'esse liquidate all'interno del quadro RW, occorre, quindi, distinguere la dichiarazione omessa dall'infedele.</a:t>
            </a:r>
          </a:p>
          <a:p>
            <a:pPr eaLnBrk="1" hangingPunct="1">
              <a:lnSpc>
                <a:spcPct val="80000"/>
              </a:lnSpc>
            </a:pPr>
            <a:r>
              <a:rPr lang="it-IT" altLang="en-BE" sz="2200" dirty="0">
                <a:ea typeface="ＭＳ Ｐゴシック" panose="020B0600070205080204" pitchFamily="34" charset="-128"/>
              </a:rPr>
              <a:t>Si rientra nella dichiarazione omessa (punita con una sanzione dal 120% al 240% dell'imposta) ogniqualvolta il contribuente ometta la liquidazione dell'</a:t>
            </a:r>
            <a:r>
              <a:rPr lang="it-IT" altLang="en-BE" sz="2200" dirty="0" err="1">
                <a:ea typeface="ＭＳ Ｐゴシック" panose="020B0600070205080204" pitchFamily="34" charset="-128"/>
              </a:rPr>
              <a:t>Ivie</a:t>
            </a:r>
            <a:r>
              <a:rPr lang="it-IT" altLang="en-BE" sz="2200" dirty="0">
                <a:ea typeface="ＭＳ Ｐゴシック" panose="020B0600070205080204" pitchFamily="34" charset="-128"/>
              </a:rPr>
              <a:t> e/o dell'</a:t>
            </a:r>
            <a:r>
              <a:rPr lang="it-IT" altLang="en-BE" sz="2200" dirty="0" err="1">
                <a:ea typeface="ＭＳ Ｐゴシック" panose="020B0600070205080204" pitchFamily="34" charset="-128"/>
              </a:rPr>
              <a:t>Ivafe</a:t>
            </a:r>
            <a:r>
              <a:rPr lang="it-IT" altLang="en-BE" sz="2200" dirty="0">
                <a:ea typeface="ＭＳ Ｐゴシック" panose="020B0600070205080204" pitchFamily="34" charset="-128"/>
              </a:rPr>
              <a:t>, mentre qualora indicasse solo in parte i possedimenti esteri o con un valore inferiore la violazione sarebbe da dichiarazione infedele (punita con una sanzione dal 90% al 180% dell'imposta).</a:t>
            </a:r>
          </a:p>
          <a:p>
            <a:pPr eaLnBrk="1" hangingPunct="1">
              <a:lnSpc>
                <a:spcPct val="80000"/>
              </a:lnSpc>
            </a:pPr>
            <a:r>
              <a:rPr lang="it-IT" altLang="en-BE" sz="2200" dirty="0">
                <a:ea typeface="ＭＳ Ｐゴシック" panose="020B0600070205080204" pitchFamily="34" charset="-128"/>
              </a:rPr>
              <a:t>Non opera il raddoppio delle sanzioni e nemmeno l'aumento di 1/3 di cui all’articolo 1, comma 3 del Dlgs 471/1997, che concerne l'omessa/infedele dichiarazione di redditi prodotti all'estero.</a:t>
            </a:r>
          </a:p>
          <a:p>
            <a:pPr eaLnBrk="1" hangingPunct="1">
              <a:lnSpc>
                <a:spcPct val="80000"/>
              </a:lnSpc>
            </a:pPr>
            <a:r>
              <a:rPr lang="it-IT" altLang="en-BE" sz="2200" dirty="0">
                <a:ea typeface="ＭＳ Ｐゴシック" panose="020B0600070205080204" pitchFamily="34" charset="-128"/>
              </a:rPr>
              <a:t>Infine, si ricorda che anche per le imposte </a:t>
            </a:r>
            <a:r>
              <a:rPr lang="it-IT" altLang="en-BE" sz="2200" dirty="0" err="1">
                <a:ea typeface="ＭＳ Ｐゴシック" panose="020B0600070205080204" pitchFamily="34" charset="-128"/>
              </a:rPr>
              <a:t>Ivie</a:t>
            </a:r>
            <a:r>
              <a:rPr lang="it-IT" altLang="en-BE" sz="2200" dirty="0">
                <a:ea typeface="ＭＳ Ｐゴシック" panose="020B0600070205080204" pitchFamily="34" charset="-128"/>
              </a:rPr>
              <a:t> e </a:t>
            </a:r>
            <a:r>
              <a:rPr lang="it-IT" altLang="en-BE" sz="2200" dirty="0" err="1">
                <a:ea typeface="ＭＳ Ｐゴシック" panose="020B0600070205080204" pitchFamily="34" charset="-128"/>
              </a:rPr>
              <a:t>Ivafe</a:t>
            </a:r>
            <a:r>
              <a:rPr lang="it-IT" altLang="en-BE" sz="2200" dirty="0">
                <a:ea typeface="ＭＳ Ｐゴシック" panose="020B0600070205080204" pitchFamily="34" charset="-128"/>
              </a:rPr>
              <a:t>, opera l’articolo 13, commi 13 e 13-bis, Dlgs 472/1997 secondo cui, entro i termini relativi alla presentazione delle dichiarazioni degli anni successivi a quello in cui l'errore è stato commesso, è possibile presentare una dichiarazione integrativa, versare l'imposta, le sanzioni ridotte e gli interessi legali (calcolati dalla data di versamento del saldo).</a:t>
            </a:r>
          </a:p>
        </p:txBody>
      </p:sp>
      <p:sp>
        <p:nvSpPr>
          <p:cNvPr id="4" name="Footer Placeholder 3">
            <a:extLst>
              <a:ext uri="{FF2B5EF4-FFF2-40B4-BE49-F238E27FC236}">
                <a16:creationId xmlns:a16="http://schemas.microsoft.com/office/drawing/2014/main" id="{7F0B1B0B-B490-D3F1-F24D-5ABF186D02D9}"/>
              </a:ext>
            </a:extLst>
          </p:cNvPr>
          <p:cNvSpPr>
            <a:spLocks noGrp="1"/>
          </p:cNvSpPr>
          <p:nvPr>
            <p:ph type="ftr" sz="quarter" idx="11"/>
          </p:nvPr>
        </p:nvSpPr>
        <p:spPr/>
        <p:txBody>
          <a:bodyPr rtlCol="0"/>
          <a:lstStyle/>
          <a:p>
            <a:pPr fontAlgn="auto">
              <a:spcBef>
                <a:spcPts val="0"/>
              </a:spcBef>
              <a:spcAft>
                <a:spcPts val="0"/>
              </a:spcAft>
              <a:defRPr/>
            </a:pPr>
            <a:r>
              <a:rPr lang="en-US">
                <a:solidFill>
                  <a:schemeClr val="tx1">
                    <a:tint val="75000"/>
                  </a:schemeClr>
                </a:solidFill>
                <a:latin typeface="+mn-lt"/>
                <a:ea typeface="+mn-ea"/>
              </a:rPr>
              <a:t>Gen.B.(r) Avv. Pierpaolo Rossi</a:t>
            </a:r>
            <a:endParaRPr lang="en-US" dirty="0">
              <a:solidFill>
                <a:schemeClr val="tx1">
                  <a:tint val="75000"/>
                </a:schemeClr>
              </a:solidFill>
              <a:latin typeface="+mn-lt"/>
              <a:ea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5">
            <a:extLst>
              <a:ext uri="{FF2B5EF4-FFF2-40B4-BE49-F238E27FC236}">
                <a16:creationId xmlns:a16="http://schemas.microsoft.com/office/drawing/2014/main" id="{A7540E48-4D99-1833-0CE6-FF21FF646A2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7832C092-4A03-DD4D-AD14-DE66EBEAB69B}" type="slidenum">
              <a:rPr lang="en-US" altLang="en-BE" sz="1200" smtClean="0">
                <a:solidFill>
                  <a:srgbClr val="898989"/>
                </a:solidFill>
              </a:rPr>
              <a:pPr>
                <a:spcBef>
                  <a:spcPct val="0"/>
                </a:spcBef>
                <a:buFontTx/>
                <a:buNone/>
              </a:pPr>
              <a:t>18</a:t>
            </a:fld>
            <a:endParaRPr lang="en-US" altLang="en-BE" sz="1200">
              <a:solidFill>
                <a:srgbClr val="898989"/>
              </a:solidFill>
            </a:endParaRPr>
          </a:p>
        </p:txBody>
      </p:sp>
      <p:sp>
        <p:nvSpPr>
          <p:cNvPr id="34818" name="Title 1">
            <a:extLst>
              <a:ext uri="{FF2B5EF4-FFF2-40B4-BE49-F238E27FC236}">
                <a16:creationId xmlns:a16="http://schemas.microsoft.com/office/drawing/2014/main" id="{4DE40357-7A43-3B5F-8269-8B9CB27E895D}"/>
              </a:ext>
            </a:extLst>
          </p:cNvPr>
          <p:cNvSpPr>
            <a:spLocks noGrp="1"/>
          </p:cNvSpPr>
          <p:nvPr>
            <p:ph type="title"/>
          </p:nvPr>
        </p:nvSpPr>
        <p:spPr>
          <a:xfrm>
            <a:off x="457200" y="49213"/>
            <a:ext cx="8229600" cy="655637"/>
          </a:xfrm>
        </p:spPr>
        <p:txBody>
          <a:bodyPr/>
          <a:lstStyle/>
          <a:p>
            <a:pPr eaLnBrk="1" hangingPunct="1"/>
            <a:r>
              <a:rPr lang="en-US" altLang="en-BE" b="1">
                <a:ea typeface="ＭＳ Ｐゴシック" panose="020B0600070205080204" pitchFamily="34" charset="-128"/>
              </a:rPr>
              <a:t>Cosa pagare per ravvedimento RW</a:t>
            </a:r>
          </a:p>
        </p:txBody>
      </p:sp>
      <p:sp>
        <p:nvSpPr>
          <p:cNvPr id="4" name="Footer Placeholder 3">
            <a:extLst>
              <a:ext uri="{FF2B5EF4-FFF2-40B4-BE49-F238E27FC236}">
                <a16:creationId xmlns:a16="http://schemas.microsoft.com/office/drawing/2014/main" id="{2A19CCCC-C6E9-D4CD-9F99-753ED5AEDF69}"/>
              </a:ext>
            </a:extLst>
          </p:cNvPr>
          <p:cNvSpPr>
            <a:spLocks noGrp="1"/>
          </p:cNvSpPr>
          <p:nvPr>
            <p:ph type="ftr" sz="quarter" idx="11"/>
          </p:nvPr>
        </p:nvSpPr>
        <p:spPr/>
        <p:txBody>
          <a:bodyPr rtlCol="0"/>
          <a:lstStyle/>
          <a:p>
            <a:pPr fontAlgn="auto">
              <a:spcBef>
                <a:spcPts val="0"/>
              </a:spcBef>
              <a:spcAft>
                <a:spcPts val="0"/>
              </a:spcAft>
              <a:defRPr/>
            </a:pPr>
            <a:r>
              <a:rPr lang="en-US">
                <a:solidFill>
                  <a:schemeClr val="tx1">
                    <a:tint val="75000"/>
                  </a:schemeClr>
                </a:solidFill>
                <a:latin typeface="+mn-lt"/>
                <a:ea typeface="+mn-ea"/>
              </a:rPr>
              <a:t>Gen.B.(r) Avv. Pierpaolo Rossi</a:t>
            </a:r>
            <a:endParaRPr lang="en-US" dirty="0">
              <a:solidFill>
                <a:schemeClr val="tx1">
                  <a:tint val="75000"/>
                </a:schemeClr>
              </a:solidFill>
              <a:latin typeface="+mn-lt"/>
              <a:ea typeface="+mn-ea"/>
            </a:endParaRPr>
          </a:p>
        </p:txBody>
      </p:sp>
      <p:sp>
        <p:nvSpPr>
          <p:cNvPr id="34820" name="Rectangle 1">
            <a:extLst>
              <a:ext uri="{FF2B5EF4-FFF2-40B4-BE49-F238E27FC236}">
                <a16:creationId xmlns:a16="http://schemas.microsoft.com/office/drawing/2014/main" id="{0E92F2A8-9F24-AC9D-7EAF-B603340448CA}"/>
              </a:ext>
            </a:extLst>
          </p:cNvPr>
          <p:cNvSpPr>
            <a:spLocks noChangeArrowheads="1"/>
          </p:cNvSpPr>
          <p:nvPr/>
        </p:nvSpPr>
        <p:spPr bwMode="auto">
          <a:xfrm>
            <a:off x="-2505075" y="-334963"/>
            <a:ext cx="13776325"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br>
              <a:rPr lang="en-US" altLang="en-BE"/>
            </a:br>
            <a:endParaRPr lang="en-US" altLang="en-BE"/>
          </a:p>
        </p:txBody>
      </p:sp>
      <p:graphicFrame>
        <p:nvGraphicFramePr>
          <p:cNvPr id="7" name="Content Placeholder 6">
            <a:extLst>
              <a:ext uri="{FF2B5EF4-FFF2-40B4-BE49-F238E27FC236}">
                <a16:creationId xmlns:a16="http://schemas.microsoft.com/office/drawing/2014/main" id="{F1EEB94C-2787-C2E2-7258-FC893B6F7249}"/>
              </a:ext>
            </a:extLst>
          </p:cNvPr>
          <p:cNvGraphicFramePr>
            <a:graphicFrameLocks noGrp="1"/>
          </p:cNvGraphicFramePr>
          <p:nvPr>
            <p:ph idx="1"/>
          </p:nvPr>
        </p:nvGraphicFramePr>
        <p:xfrm>
          <a:off x="1074738" y="846138"/>
          <a:ext cx="6969125" cy="5368923"/>
        </p:xfrm>
        <a:graphic>
          <a:graphicData uri="http://schemas.openxmlformats.org/drawingml/2006/table">
            <a:tbl>
              <a:tblPr/>
              <a:tblGrid>
                <a:gridCol w="2382744">
                  <a:extLst>
                    <a:ext uri="{9D8B030D-6E8A-4147-A177-3AD203B41FA5}">
                      <a16:colId xmlns:a16="http://schemas.microsoft.com/office/drawing/2014/main" val="20000"/>
                    </a:ext>
                  </a:extLst>
                </a:gridCol>
                <a:gridCol w="2263571">
                  <a:extLst>
                    <a:ext uri="{9D8B030D-6E8A-4147-A177-3AD203B41FA5}">
                      <a16:colId xmlns:a16="http://schemas.microsoft.com/office/drawing/2014/main" val="20001"/>
                    </a:ext>
                  </a:extLst>
                </a:gridCol>
                <a:gridCol w="2322810">
                  <a:extLst>
                    <a:ext uri="{9D8B030D-6E8A-4147-A177-3AD203B41FA5}">
                      <a16:colId xmlns:a16="http://schemas.microsoft.com/office/drawing/2014/main" val="20002"/>
                    </a:ext>
                  </a:extLst>
                </a:gridCol>
              </a:tblGrid>
              <a:tr h="464158">
                <a:tc>
                  <a:txBody>
                    <a:bodyPr/>
                    <a:lstStyle/>
                    <a:p>
                      <a:r>
                        <a:rPr lang="en-GB" sz="1100" b="1">
                          <a:effectLst/>
                          <a:latin typeface="Montserrat" pitchFamily="2" charset="77"/>
                        </a:rPr>
                        <a:t>Termine</a:t>
                      </a:r>
                    </a:p>
                  </a:txBody>
                  <a:tcPr marL="89720" marR="89720" marT="59814" marB="59814" anchor="ctr">
                    <a:lnL>
                      <a:noFill/>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b="1">
                          <a:effectLst/>
                          <a:latin typeface="Montserrat" pitchFamily="2" charset="77"/>
                        </a:rPr>
                        <a:t>Sanzione</a:t>
                      </a:r>
                    </a:p>
                  </a:txBody>
                  <a:tcPr marL="89720" marR="89720" marT="59814" marB="59814" anchor="ctr">
                    <a:lnL w="9525" cap="flat" cmpd="sng" algn="ctr">
                      <a:solidFill>
                        <a:srgbClr val="E4DCD1"/>
                      </a:solidFill>
                      <a:prstDash val="solid"/>
                      <a:round/>
                      <a:headEnd type="none" w="med" len="med"/>
                      <a:tailEnd type="none" w="med" len="med"/>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b="1">
                          <a:effectLst/>
                          <a:latin typeface="Montserrat" pitchFamily="2" charset="77"/>
                        </a:rPr>
                        <a:t>Sanzione in caso di Paradisi fiscali</a:t>
                      </a:r>
                    </a:p>
                  </a:txBody>
                  <a:tcPr marL="89720" marR="89720" marT="59814" marB="59814" anchor="ctr">
                    <a:lnL w="9525" cap="flat" cmpd="sng" algn="ctr">
                      <a:solidFill>
                        <a:srgbClr val="E4DCD1"/>
                      </a:solidFill>
                      <a:prstDash val="solid"/>
                      <a:round/>
                      <a:headEnd type="none" w="med" len="med"/>
                      <a:tailEnd type="none" w="med" len="med"/>
                    </a:lnL>
                    <a:lnR>
                      <a:noFill/>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extLst>
                  <a:ext uri="{0D108BD9-81ED-4DB2-BD59-A6C34878D82A}">
                    <a16:rowId xmlns:a16="http://schemas.microsoft.com/office/drawing/2014/main" val="10000"/>
                  </a:ext>
                </a:extLst>
              </a:tr>
              <a:tr h="636423">
                <a:tc>
                  <a:txBody>
                    <a:bodyPr/>
                    <a:lstStyle/>
                    <a:p>
                      <a:r>
                        <a:rPr lang="en-GB" sz="1100">
                          <a:effectLst/>
                          <a:latin typeface="Montserrat" pitchFamily="2" charset="77"/>
                        </a:rPr>
                        <a:t>Entro 90 giorni dalla violazione</a:t>
                      </a:r>
                    </a:p>
                  </a:txBody>
                  <a:tcPr marL="89720" marR="89720" marT="59814" marB="59814" anchor="ctr">
                    <a:lnL>
                      <a:noFill/>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a:effectLst/>
                          <a:latin typeface="Montserrat" pitchFamily="2" charset="77"/>
                        </a:rPr>
                        <a:t>Sanzione di 258 euro ridotta a 1/9 (28,67 euro)</a:t>
                      </a:r>
                    </a:p>
                  </a:txBody>
                  <a:tcPr marL="89720" marR="89720" marT="59814" marB="59814" anchor="ctr">
                    <a:lnL w="9525" cap="flat" cmpd="sng" algn="ctr">
                      <a:solidFill>
                        <a:srgbClr val="E4DCD1"/>
                      </a:solidFill>
                      <a:prstDash val="solid"/>
                      <a:round/>
                      <a:headEnd type="none" w="med" len="med"/>
                      <a:tailEnd type="none" w="med" len="med"/>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a:effectLst/>
                          <a:latin typeface="Montserrat" pitchFamily="2" charset="77"/>
                        </a:rPr>
                        <a:t>Sanzione di 258 euro ridotta a 1/9 (28,67 euro)</a:t>
                      </a:r>
                    </a:p>
                  </a:txBody>
                  <a:tcPr marL="89720" marR="89720" marT="59814" marB="59814" anchor="ctr">
                    <a:lnL w="9525" cap="flat" cmpd="sng" algn="ctr">
                      <a:solidFill>
                        <a:srgbClr val="E4DCD1"/>
                      </a:solidFill>
                      <a:prstDash val="solid"/>
                      <a:round/>
                      <a:headEnd type="none" w="med" len="med"/>
                      <a:tailEnd type="none" w="med" len="med"/>
                    </a:lnL>
                    <a:lnR>
                      <a:noFill/>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extLst>
                  <a:ext uri="{0D108BD9-81ED-4DB2-BD59-A6C34878D82A}">
                    <a16:rowId xmlns:a16="http://schemas.microsoft.com/office/drawing/2014/main" val="10001"/>
                  </a:ext>
                </a:extLst>
              </a:tr>
              <a:tr h="1153218">
                <a:tc>
                  <a:txBody>
                    <a:bodyPr/>
                    <a:lstStyle/>
                    <a:p>
                      <a:r>
                        <a:rPr lang="en-GB" sz="1100">
                          <a:effectLst/>
                          <a:latin typeface="Montserrat" pitchFamily="2" charset="77"/>
                        </a:rPr>
                        <a:t>Entro il termine di presentazione della dichiarazione relativa all'anno in cui è stata commessa la violazione</a:t>
                      </a:r>
                    </a:p>
                  </a:txBody>
                  <a:tcPr marL="89720" marR="89720" marT="59814" marB="59814" anchor="ctr">
                    <a:lnL>
                      <a:noFill/>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a:effectLst/>
                          <a:latin typeface="Montserrat" pitchFamily="2" charset="77"/>
                        </a:rPr>
                        <a:t>Sanzione del 3% ridotta a 1/8 (0,38%)</a:t>
                      </a:r>
                    </a:p>
                  </a:txBody>
                  <a:tcPr marL="89720" marR="89720" marT="59814" marB="59814" anchor="ctr">
                    <a:lnL w="9525" cap="flat" cmpd="sng" algn="ctr">
                      <a:solidFill>
                        <a:srgbClr val="E4DCD1"/>
                      </a:solidFill>
                      <a:prstDash val="solid"/>
                      <a:round/>
                      <a:headEnd type="none" w="med" len="med"/>
                      <a:tailEnd type="none" w="med" len="med"/>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a:effectLst/>
                          <a:latin typeface="Montserrat" pitchFamily="2" charset="77"/>
                        </a:rPr>
                        <a:t>Sanzione del 6% ridotta a 1/8 (0,75%)</a:t>
                      </a:r>
                    </a:p>
                  </a:txBody>
                  <a:tcPr marL="89720" marR="89720" marT="59814" marB="59814" anchor="ctr">
                    <a:lnL w="9525" cap="flat" cmpd="sng" algn="ctr">
                      <a:solidFill>
                        <a:srgbClr val="E4DCD1"/>
                      </a:solidFill>
                      <a:prstDash val="solid"/>
                      <a:round/>
                      <a:headEnd type="none" w="med" len="med"/>
                      <a:tailEnd type="none" w="med" len="med"/>
                    </a:lnL>
                    <a:lnR>
                      <a:noFill/>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extLst>
                  <a:ext uri="{0D108BD9-81ED-4DB2-BD59-A6C34878D82A}">
                    <a16:rowId xmlns:a16="http://schemas.microsoft.com/office/drawing/2014/main" val="10002"/>
                  </a:ext>
                </a:extLst>
              </a:tr>
              <a:tr h="1325483">
                <a:tc>
                  <a:txBody>
                    <a:bodyPr/>
                    <a:lstStyle/>
                    <a:p>
                      <a:r>
                        <a:rPr lang="en-GB" sz="1100">
                          <a:effectLst/>
                          <a:latin typeface="Montserrat" pitchFamily="2" charset="77"/>
                        </a:rPr>
                        <a:t>Entro il termine di presentazione della dichiarazione relativa all'anno successivo a quello in cui è stata commessa la violazione</a:t>
                      </a:r>
                    </a:p>
                  </a:txBody>
                  <a:tcPr marL="89720" marR="89720" marT="59814" marB="59814" anchor="ctr">
                    <a:lnL>
                      <a:noFill/>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a:effectLst/>
                          <a:latin typeface="Montserrat" pitchFamily="2" charset="77"/>
                        </a:rPr>
                        <a:t>Sanzione del 3% ridotta a 1/7 (0,43%)</a:t>
                      </a:r>
                    </a:p>
                  </a:txBody>
                  <a:tcPr marL="89720" marR="89720" marT="59814" marB="59814" anchor="ctr">
                    <a:lnL w="9525" cap="flat" cmpd="sng" algn="ctr">
                      <a:solidFill>
                        <a:srgbClr val="E4DCD1"/>
                      </a:solidFill>
                      <a:prstDash val="solid"/>
                      <a:round/>
                      <a:headEnd type="none" w="med" len="med"/>
                      <a:tailEnd type="none" w="med" len="med"/>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a:effectLst/>
                          <a:latin typeface="Montserrat" pitchFamily="2" charset="77"/>
                        </a:rPr>
                        <a:t>Sanzione del 6% ridotta a 1/7 (0,86%)</a:t>
                      </a:r>
                    </a:p>
                  </a:txBody>
                  <a:tcPr marL="89720" marR="89720" marT="59814" marB="59814" anchor="ctr">
                    <a:lnL w="9525" cap="flat" cmpd="sng" algn="ctr">
                      <a:solidFill>
                        <a:srgbClr val="E4DCD1"/>
                      </a:solidFill>
                      <a:prstDash val="solid"/>
                      <a:round/>
                      <a:headEnd type="none" w="med" len="med"/>
                      <a:tailEnd type="none" w="med" len="med"/>
                    </a:lnL>
                    <a:lnR>
                      <a:noFill/>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extLst>
                  <a:ext uri="{0D108BD9-81ED-4DB2-BD59-A6C34878D82A}">
                    <a16:rowId xmlns:a16="http://schemas.microsoft.com/office/drawing/2014/main" val="10003"/>
                  </a:ext>
                </a:extLst>
              </a:tr>
              <a:tr h="1325483">
                <a:tc>
                  <a:txBody>
                    <a:bodyPr/>
                    <a:lstStyle/>
                    <a:p>
                      <a:r>
                        <a:rPr lang="en-GB" sz="1100">
                          <a:effectLst/>
                          <a:latin typeface="Montserrat" pitchFamily="2" charset="77"/>
                        </a:rPr>
                        <a:t>Oltre il termine di presentazione della dichiarazione relativa all'anno successivo a quello in cui è stata commessa la violazione</a:t>
                      </a:r>
                    </a:p>
                  </a:txBody>
                  <a:tcPr marL="89720" marR="89720" marT="59814" marB="59814" anchor="ctr">
                    <a:lnL>
                      <a:noFill/>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a:effectLst/>
                          <a:latin typeface="Montserrat" pitchFamily="2" charset="77"/>
                        </a:rPr>
                        <a:t>Sanzione del 3% ridotta a 1/6 (0,5%)</a:t>
                      </a:r>
                    </a:p>
                  </a:txBody>
                  <a:tcPr marL="89720" marR="89720" marT="59814" marB="59814" anchor="ctr">
                    <a:lnL w="9525" cap="flat" cmpd="sng" algn="ctr">
                      <a:solidFill>
                        <a:srgbClr val="E4DCD1"/>
                      </a:solidFill>
                      <a:prstDash val="solid"/>
                      <a:round/>
                      <a:headEnd type="none" w="med" len="med"/>
                      <a:tailEnd type="none" w="med" len="med"/>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a:effectLst/>
                          <a:latin typeface="Montserrat" pitchFamily="2" charset="77"/>
                        </a:rPr>
                        <a:t>Sanzione del 6% ridotta a 1/6 (1%)</a:t>
                      </a:r>
                    </a:p>
                  </a:txBody>
                  <a:tcPr marL="89720" marR="89720" marT="59814" marB="59814" anchor="ctr">
                    <a:lnL w="9525" cap="flat" cmpd="sng" algn="ctr">
                      <a:solidFill>
                        <a:srgbClr val="E4DCD1"/>
                      </a:solidFill>
                      <a:prstDash val="solid"/>
                      <a:round/>
                      <a:headEnd type="none" w="med" len="med"/>
                      <a:tailEnd type="none" w="med" len="med"/>
                    </a:lnL>
                    <a:lnR>
                      <a:noFill/>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extLst>
                  <a:ext uri="{0D108BD9-81ED-4DB2-BD59-A6C34878D82A}">
                    <a16:rowId xmlns:a16="http://schemas.microsoft.com/office/drawing/2014/main" val="10004"/>
                  </a:ext>
                </a:extLst>
              </a:tr>
              <a:tr h="464158">
                <a:tc>
                  <a:txBody>
                    <a:bodyPr/>
                    <a:lstStyle/>
                    <a:p>
                      <a:r>
                        <a:rPr lang="en-GB" sz="1100">
                          <a:effectLst/>
                          <a:latin typeface="Montserrat" pitchFamily="2" charset="77"/>
                        </a:rPr>
                        <a:t>Se la sanatoria avviene dopo il «PVC»</a:t>
                      </a:r>
                    </a:p>
                  </a:txBody>
                  <a:tcPr marL="89720" marR="89720" marT="59814" marB="59814" anchor="ctr">
                    <a:lnL>
                      <a:noFill/>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a:effectLst/>
                          <a:latin typeface="Montserrat" pitchFamily="2" charset="77"/>
                        </a:rPr>
                        <a:t>Sanzione del 3% ridotta a 1/5 (0,6%)</a:t>
                      </a:r>
                    </a:p>
                  </a:txBody>
                  <a:tcPr marL="89720" marR="89720" marT="59814" marB="59814" anchor="ctr">
                    <a:lnL w="9525" cap="flat" cmpd="sng" algn="ctr">
                      <a:solidFill>
                        <a:srgbClr val="E4DCD1"/>
                      </a:solidFill>
                      <a:prstDash val="solid"/>
                      <a:round/>
                      <a:headEnd type="none" w="med" len="med"/>
                      <a:tailEnd type="none" w="med" len="med"/>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dirty="0" err="1">
                          <a:effectLst/>
                          <a:latin typeface="Montserrat" pitchFamily="2" charset="77"/>
                        </a:rPr>
                        <a:t>Sanzione</a:t>
                      </a:r>
                      <a:r>
                        <a:rPr lang="en-GB" sz="1100" dirty="0">
                          <a:effectLst/>
                          <a:latin typeface="Montserrat" pitchFamily="2" charset="77"/>
                        </a:rPr>
                        <a:t> del 6% </a:t>
                      </a:r>
                      <a:r>
                        <a:rPr lang="en-GB" sz="1100" dirty="0" err="1">
                          <a:effectLst/>
                          <a:latin typeface="Montserrat" pitchFamily="2" charset="77"/>
                        </a:rPr>
                        <a:t>ridotta</a:t>
                      </a:r>
                      <a:r>
                        <a:rPr lang="en-GB" sz="1100" dirty="0">
                          <a:effectLst/>
                          <a:latin typeface="Montserrat" pitchFamily="2" charset="77"/>
                        </a:rPr>
                        <a:t> a 1/5 (1,2%)</a:t>
                      </a:r>
                    </a:p>
                  </a:txBody>
                  <a:tcPr marL="89720" marR="89720" marT="59814" marB="59814" anchor="ctr">
                    <a:lnL w="9525" cap="flat" cmpd="sng" algn="ctr">
                      <a:solidFill>
                        <a:srgbClr val="E4DCD1"/>
                      </a:solidFill>
                      <a:prstDash val="solid"/>
                      <a:round/>
                      <a:headEnd type="none" w="med" len="med"/>
                      <a:tailEnd type="none" w="med" len="med"/>
                    </a:lnL>
                    <a:lnR>
                      <a:noFill/>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5">
            <a:extLst>
              <a:ext uri="{FF2B5EF4-FFF2-40B4-BE49-F238E27FC236}">
                <a16:creationId xmlns:a16="http://schemas.microsoft.com/office/drawing/2014/main" id="{76318644-9C84-D0AF-610B-5F858D672D1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CCBBF1B0-3044-2A4A-AA5B-D7CAC2139EEA}" type="slidenum">
              <a:rPr lang="en-US" altLang="en-BE" sz="1200" smtClean="0">
                <a:solidFill>
                  <a:srgbClr val="898989"/>
                </a:solidFill>
              </a:rPr>
              <a:pPr>
                <a:spcBef>
                  <a:spcPct val="0"/>
                </a:spcBef>
                <a:buFontTx/>
                <a:buNone/>
              </a:pPr>
              <a:t>2</a:t>
            </a:fld>
            <a:endParaRPr lang="en-US" altLang="en-BE" sz="1200">
              <a:solidFill>
                <a:srgbClr val="898989"/>
              </a:solidFill>
            </a:endParaRPr>
          </a:p>
        </p:txBody>
      </p:sp>
      <p:sp>
        <p:nvSpPr>
          <p:cNvPr id="16386" name="Title 1">
            <a:extLst>
              <a:ext uri="{FF2B5EF4-FFF2-40B4-BE49-F238E27FC236}">
                <a16:creationId xmlns:a16="http://schemas.microsoft.com/office/drawing/2014/main" id="{BF9A32B7-EBB9-D54D-85AA-A226D50FFD27}"/>
              </a:ext>
            </a:extLst>
          </p:cNvPr>
          <p:cNvSpPr>
            <a:spLocks noGrp="1"/>
          </p:cNvSpPr>
          <p:nvPr>
            <p:ph type="title"/>
          </p:nvPr>
        </p:nvSpPr>
        <p:spPr>
          <a:xfrm>
            <a:off x="457200" y="49213"/>
            <a:ext cx="8229600" cy="655637"/>
          </a:xfrm>
        </p:spPr>
        <p:txBody>
          <a:bodyPr/>
          <a:lstStyle/>
          <a:p>
            <a:pPr eaLnBrk="1" hangingPunct="1"/>
            <a:r>
              <a:rPr lang="en-US" altLang="en-BE" b="1" dirty="0">
                <a:ea typeface="ＭＳ Ｐゴシック" panose="020B0600070205080204" pitchFamily="34" charset="-128"/>
              </a:rPr>
              <a:t>Scenario </a:t>
            </a:r>
            <a:r>
              <a:rPr lang="en-US" altLang="en-BE" b="1" dirty="0" err="1">
                <a:ea typeface="ＭＳ Ｐゴシック" panose="020B0600070205080204" pitchFamily="34" charset="-128"/>
              </a:rPr>
              <a:t>Internazionale</a:t>
            </a:r>
            <a:endParaRPr lang="en-US" altLang="en-BE" b="1" dirty="0">
              <a:ea typeface="ＭＳ Ｐゴシック" panose="020B0600070205080204" pitchFamily="34" charset="-128"/>
            </a:endParaRPr>
          </a:p>
        </p:txBody>
      </p:sp>
      <p:sp>
        <p:nvSpPr>
          <p:cNvPr id="16387" name="Content Placeholder 2">
            <a:extLst>
              <a:ext uri="{FF2B5EF4-FFF2-40B4-BE49-F238E27FC236}">
                <a16:creationId xmlns:a16="http://schemas.microsoft.com/office/drawing/2014/main" id="{BD050F37-B565-0EF1-910C-9C4FFB686536}"/>
              </a:ext>
            </a:extLst>
          </p:cNvPr>
          <p:cNvSpPr>
            <a:spLocks noGrp="1"/>
          </p:cNvSpPr>
          <p:nvPr>
            <p:ph idx="1"/>
          </p:nvPr>
        </p:nvSpPr>
        <p:spPr>
          <a:xfrm>
            <a:off x="346075" y="676275"/>
            <a:ext cx="8640763" cy="5782398"/>
          </a:xfrm>
        </p:spPr>
        <p:txBody>
          <a:bodyPr/>
          <a:lstStyle/>
          <a:p>
            <a:pPr eaLnBrk="1" hangingPunct="1">
              <a:lnSpc>
                <a:spcPct val="80000"/>
              </a:lnSpc>
              <a:defRPr/>
            </a:pPr>
            <a:r>
              <a:rPr lang="it-IT" altLang="en-BE" sz="2200" dirty="0">
                <a:ea typeface="ＭＳ Ｐゴシック" panose="020B0600070205080204" pitchFamily="34" charset="-128"/>
              </a:rPr>
              <a:t>DL 167/1990: Monitoraggio degli Investimenti Esteri: Quadro RW del Mod. Unico «</a:t>
            </a:r>
            <a:r>
              <a:rPr lang="it-IT" altLang="en-BE" sz="2200" i="1" dirty="0">
                <a:ea typeface="ＭＳ Ｐゴシック" panose="020B0600070205080204" pitchFamily="34" charset="-128"/>
              </a:rPr>
              <a:t>Rilevazione investimenti non detenuti attraverso intermediari italiani» </a:t>
            </a:r>
            <a:r>
              <a:rPr lang="it-IT" altLang="en-BE" sz="2200" dirty="0">
                <a:ea typeface="ＭＳ Ｐゴシック" panose="020B0600070205080204" pitchFamily="34" charset="-128"/>
              </a:rPr>
              <a:t>di:</a:t>
            </a:r>
          </a:p>
          <a:p>
            <a:pPr lvl="1" eaLnBrk="1" hangingPunct="1">
              <a:lnSpc>
                <a:spcPct val="80000"/>
              </a:lnSpc>
              <a:defRPr/>
            </a:pPr>
            <a:r>
              <a:rPr lang="it-IT" altLang="en-BE" sz="2200" dirty="0">
                <a:ea typeface="ＭＳ Ｐゴシック" panose="020B0600070205080204" pitchFamily="34" charset="-128"/>
              </a:rPr>
              <a:t>investimenti patrimoniali suscettibili di produrre redditi di fonte estera imponibili in Italia, quali immobili, preziosi ed opere d’arte, yacht, imbarcazioni o navi da diporto, mobili e oggetti di antiquariato, beni immateriali tra cui marchi, brevetti, altri beni mobili;</a:t>
            </a:r>
          </a:p>
          <a:p>
            <a:pPr lvl="1" eaLnBrk="1" hangingPunct="1">
              <a:lnSpc>
                <a:spcPct val="80000"/>
              </a:lnSpc>
              <a:defRPr/>
            </a:pPr>
            <a:r>
              <a:rPr lang="it-IT" altLang="en-BE" sz="2200" dirty="0">
                <a:ea typeface="ＭＳ Ｐゴシック" panose="020B0600070205080204" pitchFamily="34" charset="-128"/>
              </a:rPr>
              <a:t>attività di natura finanziaria suscettibili di produrre redditi di fonte estera imponibili in Italia, inclusi conti correnti, titoli, bitcoin, criptovalute, etc. </a:t>
            </a:r>
          </a:p>
          <a:p>
            <a:pPr eaLnBrk="1" hangingPunct="1">
              <a:lnSpc>
                <a:spcPct val="80000"/>
              </a:lnSpc>
              <a:defRPr/>
            </a:pPr>
            <a:r>
              <a:rPr lang="it-IT" altLang="en-BE" sz="2200" dirty="0">
                <a:ea typeface="ＭＳ Ｐゴシック" panose="020B0600070205080204" pitchFamily="34" charset="-128"/>
              </a:rPr>
              <a:t>Crisi 2010: Mutato scenario internazionale</a:t>
            </a:r>
          </a:p>
          <a:p>
            <a:pPr lvl="1" eaLnBrk="1" hangingPunct="1">
              <a:lnSpc>
                <a:spcPct val="80000"/>
              </a:lnSpc>
              <a:defRPr/>
            </a:pPr>
            <a:r>
              <a:rPr lang="it-IT" altLang="en-BE" sz="2200" dirty="0">
                <a:ea typeface="ＭＳ Ｐゴシック" panose="020B0600070205080204" pitchFamily="34" charset="-128"/>
              </a:rPr>
              <a:t>Scambio informazioni: Convenzioni doppie imposizioni, Art 26 Modello OCSE</a:t>
            </a:r>
          </a:p>
          <a:p>
            <a:pPr lvl="1" eaLnBrk="1" hangingPunct="1">
              <a:lnSpc>
                <a:spcPct val="80000"/>
              </a:lnSpc>
              <a:defRPr/>
            </a:pPr>
            <a:r>
              <a:rPr lang="it-IT" altLang="en-BE" sz="2200" dirty="0">
                <a:ea typeface="ＭＳ Ｐゴシック" panose="020B0600070205080204" pitchFamily="34" charset="-128"/>
              </a:rPr>
              <a:t>2017: Standard CRS Scambio automatico informazioni su investimenti non residenti presso intermediari finanziari; TIAE = Tax Info Exchange Agreement (fast </a:t>
            </a:r>
            <a:r>
              <a:rPr lang="it-IT" altLang="en-BE" sz="2200" dirty="0" err="1">
                <a:ea typeface="ＭＳ Ｐゴシック" panose="020B0600070205080204" pitchFamily="34" charset="-128"/>
              </a:rPr>
              <a:t>adopters</a:t>
            </a:r>
            <a:r>
              <a:rPr lang="it-IT" altLang="en-BE" sz="2200" dirty="0">
                <a:ea typeface="ＭＳ Ｐゴシック" panose="020B0600070205080204" pitchFamily="34" charset="-128"/>
              </a:rPr>
              <a:t> 2016, fast followers 2018)</a:t>
            </a:r>
          </a:p>
          <a:p>
            <a:pPr lvl="1" eaLnBrk="1" hangingPunct="1">
              <a:lnSpc>
                <a:spcPct val="80000"/>
              </a:lnSpc>
              <a:defRPr/>
            </a:pPr>
            <a:r>
              <a:rPr lang="it-IT" altLang="en-BE" sz="2200" dirty="0">
                <a:ea typeface="ＭＳ Ｐゴシック" panose="020B0600070205080204" pitchFamily="34" charset="-128"/>
              </a:rPr>
              <a:t>Direttiva DAC: Scambio automatico</a:t>
            </a:r>
          </a:p>
          <a:p>
            <a:pPr lvl="1" eaLnBrk="1" hangingPunct="1">
              <a:lnSpc>
                <a:spcPct val="80000"/>
              </a:lnSpc>
              <a:defRPr/>
            </a:pPr>
            <a:r>
              <a:rPr lang="it-IT" altLang="en-BE" sz="2200" dirty="0">
                <a:ea typeface="ＭＳ Ｐゴシック" panose="020B0600070205080204" pitchFamily="34" charset="-128"/>
              </a:rPr>
              <a:t>Inviti a compliance e accertamenti</a:t>
            </a:r>
          </a:p>
        </p:txBody>
      </p:sp>
      <p:sp>
        <p:nvSpPr>
          <p:cNvPr id="4" name="Footer Placeholder 3">
            <a:extLst>
              <a:ext uri="{FF2B5EF4-FFF2-40B4-BE49-F238E27FC236}">
                <a16:creationId xmlns:a16="http://schemas.microsoft.com/office/drawing/2014/main" id="{2C6F814F-744F-208A-968F-BABB73F3704D}"/>
              </a:ext>
            </a:extLst>
          </p:cNvPr>
          <p:cNvSpPr>
            <a:spLocks noGrp="1"/>
          </p:cNvSpPr>
          <p:nvPr>
            <p:ph type="ftr" sz="quarter" idx="11"/>
          </p:nvPr>
        </p:nvSpPr>
        <p:spPr/>
        <p:txBody>
          <a:bodyPr rtlCol="0"/>
          <a:lstStyle/>
          <a:p>
            <a:pPr fontAlgn="auto">
              <a:spcBef>
                <a:spcPts val="0"/>
              </a:spcBef>
              <a:spcAft>
                <a:spcPts val="0"/>
              </a:spcAft>
              <a:defRPr/>
            </a:pPr>
            <a:r>
              <a:rPr lang="en-US">
                <a:solidFill>
                  <a:schemeClr val="tx1">
                    <a:tint val="75000"/>
                  </a:schemeClr>
                </a:solidFill>
                <a:latin typeface="+mn-lt"/>
                <a:ea typeface="+mn-ea"/>
              </a:rPr>
              <a:t>Gen.B.(r) Avv. Pierpaolo Rossi</a:t>
            </a:r>
            <a:endParaRPr lang="en-US" dirty="0">
              <a:solidFill>
                <a:schemeClr val="tx1">
                  <a:tint val="75000"/>
                </a:schemeClr>
              </a:solidFill>
              <a:latin typeface="+mn-lt"/>
              <a:ea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5">
            <a:extLst>
              <a:ext uri="{FF2B5EF4-FFF2-40B4-BE49-F238E27FC236}">
                <a16:creationId xmlns:a16="http://schemas.microsoft.com/office/drawing/2014/main" id="{76318644-9C84-D0AF-610B-5F858D672D1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CCBBF1B0-3044-2A4A-AA5B-D7CAC2139EEA}" type="slidenum">
              <a:rPr lang="en-US" altLang="en-BE" sz="1200" smtClean="0">
                <a:solidFill>
                  <a:srgbClr val="898989"/>
                </a:solidFill>
              </a:rPr>
              <a:pPr>
                <a:spcBef>
                  <a:spcPct val="0"/>
                </a:spcBef>
                <a:buFontTx/>
                <a:buNone/>
              </a:pPr>
              <a:t>3</a:t>
            </a:fld>
            <a:endParaRPr lang="en-US" altLang="en-BE" sz="1200">
              <a:solidFill>
                <a:srgbClr val="898989"/>
              </a:solidFill>
            </a:endParaRPr>
          </a:p>
        </p:txBody>
      </p:sp>
      <p:sp>
        <p:nvSpPr>
          <p:cNvPr id="16386" name="Title 1">
            <a:extLst>
              <a:ext uri="{FF2B5EF4-FFF2-40B4-BE49-F238E27FC236}">
                <a16:creationId xmlns:a16="http://schemas.microsoft.com/office/drawing/2014/main" id="{BF9A32B7-EBB9-D54D-85AA-A226D50FFD27}"/>
              </a:ext>
            </a:extLst>
          </p:cNvPr>
          <p:cNvSpPr>
            <a:spLocks noGrp="1"/>
          </p:cNvSpPr>
          <p:nvPr>
            <p:ph type="title"/>
          </p:nvPr>
        </p:nvSpPr>
        <p:spPr>
          <a:xfrm>
            <a:off x="457200" y="49213"/>
            <a:ext cx="8229600" cy="655637"/>
          </a:xfrm>
        </p:spPr>
        <p:txBody>
          <a:bodyPr/>
          <a:lstStyle/>
          <a:p>
            <a:pPr eaLnBrk="1" hangingPunct="1"/>
            <a:r>
              <a:rPr lang="en-US" altLang="en-BE" b="1" dirty="0">
                <a:ea typeface="ＭＳ Ｐゴシック" panose="020B0600070205080204" pitchFamily="34" charset="-128"/>
              </a:rPr>
              <a:t>In Italia</a:t>
            </a:r>
          </a:p>
        </p:txBody>
      </p:sp>
      <p:sp>
        <p:nvSpPr>
          <p:cNvPr id="16387" name="Content Placeholder 2">
            <a:extLst>
              <a:ext uri="{FF2B5EF4-FFF2-40B4-BE49-F238E27FC236}">
                <a16:creationId xmlns:a16="http://schemas.microsoft.com/office/drawing/2014/main" id="{BD050F37-B565-0EF1-910C-9C4FFB686536}"/>
              </a:ext>
            </a:extLst>
          </p:cNvPr>
          <p:cNvSpPr>
            <a:spLocks noGrp="1"/>
          </p:cNvSpPr>
          <p:nvPr>
            <p:ph idx="1"/>
          </p:nvPr>
        </p:nvSpPr>
        <p:spPr>
          <a:xfrm>
            <a:off x="346075" y="864533"/>
            <a:ext cx="8640763" cy="5415243"/>
          </a:xfrm>
        </p:spPr>
        <p:txBody>
          <a:bodyPr/>
          <a:lstStyle/>
          <a:p>
            <a:pPr eaLnBrk="1" hangingPunct="1">
              <a:lnSpc>
                <a:spcPct val="80000"/>
              </a:lnSpc>
              <a:defRPr/>
            </a:pPr>
            <a:r>
              <a:rPr lang="it-IT" altLang="en-BE" sz="2400" dirty="0">
                <a:ea typeface="ＭＳ Ｐゴシック" panose="020B0600070205080204" pitchFamily="34" charset="-128"/>
              </a:rPr>
              <a:t>DL 78/2009 - Titolo III – ‘Interventi antielusione ed antievasione fiscale internazionale e nazionale’</a:t>
            </a:r>
          </a:p>
          <a:p>
            <a:pPr lvl="1" eaLnBrk="1" hangingPunct="1">
              <a:lnSpc>
                <a:spcPct val="80000"/>
              </a:lnSpc>
              <a:defRPr/>
            </a:pPr>
            <a:r>
              <a:rPr lang="it-IT" altLang="en-BE" sz="2000" dirty="0">
                <a:ea typeface="ＭＳ Ｐゴシック" panose="020B0600070205080204" pitchFamily="34" charset="-128"/>
              </a:rPr>
              <a:t>Modifiche articolo 12, comma 2 del DL 78/2009</a:t>
            </a:r>
          </a:p>
          <a:p>
            <a:pPr lvl="2" eaLnBrk="1" hangingPunct="1">
              <a:lnSpc>
                <a:spcPct val="80000"/>
              </a:lnSpc>
              <a:defRPr/>
            </a:pPr>
            <a:r>
              <a:rPr lang="it-IT" altLang="en-BE" sz="2000" dirty="0">
                <a:ea typeface="ＭＳ Ｐゴシック" panose="020B0600070205080204" pitchFamily="34" charset="-128"/>
              </a:rPr>
              <a:t>Investimenti e attività di natura finanziaria detenute negli Stati o territori a regime fiscale privilegiato in violazione degli obblighi di monitoraggio fiscale si presumono costituite con redditi sottratti a tassazione</a:t>
            </a:r>
          </a:p>
          <a:p>
            <a:pPr lvl="2" eaLnBrk="1" hangingPunct="1">
              <a:lnSpc>
                <a:spcPct val="80000"/>
              </a:lnSpc>
              <a:defRPr/>
            </a:pPr>
            <a:r>
              <a:rPr lang="it-IT" altLang="en-BE" sz="2000" dirty="0">
                <a:ea typeface="ＭＳ Ｐゴシック" panose="020B0600070205080204" pitchFamily="34" charset="-128"/>
              </a:rPr>
              <a:t>Raddoppio sanzioni + aumento di 1/3 di cui all’articolo 1, comma 3 del Dlgs 471/1997, per l'omessa/infedele dichiarazione di redditi prodotti all'estero</a:t>
            </a:r>
          </a:p>
          <a:p>
            <a:pPr eaLnBrk="1" hangingPunct="1">
              <a:lnSpc>
                <a:spcPct val="80000"/>
              </a:lnSpc>
              <a:defRPr/>
            </a:pPr>
            <a:r>
              <a:rPr lang="it-IT" altLang="en-BE" sz="2400" dirty="0">
                <a:ea typeface="ＭＳ Ｐゴシック" panose="020B0600070205080204" pitchFamily="34" charset="-128"/>
              </a:rPr>
              <a:t>DL 201/2011 - Riordino patrimoniali</a:t>
            </a:r>
          </a:p>
          <a:p>
            <a:pPr lvl="1" eaLnBrk="1" hangingPunct="1">
              <a:lnSpc>
                <a:spcPct val="80000"/>
              </a:lnSpc>
              <a:defRPr/>
            </a:pPr>
            <a:r>
              <a:rPr lang="it-IT" altLang="en-BE" sz="2000" dirty="0">
                <a:ea typeface="ＭＳ Ｐゴシック" panose="020B0600070205080204" pitchFamily="34" charset="-128"/>
              </a:rPr>
              <a:t>anticipo IMU all’anno imposta 2011, e </a:t>
            </a:r>
          </a:p>
          <a:p>
            <a:pPr lvl="1" eaLnBrk="1" hangingPunct="1">
              <a:lnSpc>
                <a:spcPct val="80000"/>
              </a:lnSpc>
              <a:defRPr/>
            </a:pPr>
            <a:r>
              <a:rPr lang="it-IT" altLang="en-BE" sz="2000" dirty="0">
                <a:ea typeface="ＭＳ Ｐゴシック" panose="020B0600070205080204" pitchFamily="34" charset="-128"/>
              </a:rPr>
              <a:t>Introduzione:</a:t>
            </a:r>
          </a:p>
          <a:p>
            <a:pPr lvl="2" eaLnBrk="1" hangingPunct="1">
              <a:lnSpc>
                <a:spcPct val="80000"/>
              </a:lnSpc>
              <a:defRPr/>
            </a:pPr>
            <a:r>
              <a:rPr lang="it-IT" altLang="en-BE" sz="1800" dirty="0">
                <a:ea typeface="ＭＳ Ｐゴシック" panose="020B0600070205080204" pitchFamily="34" charset="-128"/>
              </a:rPr>
              <a:t>Imposta sul Valore Immobili all’Estero (IVIE) = patrimoniale dello 0,76% sul valore degli immobili all'estero, a qualsiasi uso destinati </a:t>
            </a:r>
          </a:p>
          <a:p>
            <a:pPr lvl="2" eaLnBrk="1" hangingPunct="1">
              <a:lnSpc>
                <a:spcPct val="80000"/>
              </a:lnSpc>
              <a:defRPr/>
            </a:pPr>
            <a:r>
              <a:rPr lang="it-IT" altLang="en-BE" sz="1800" dirty="0">
                <a:ea typeface="ＭＳ Ｐゴシック" panose="020B0600070205080204" pitchFamily="34" charset="-128"/>
              </a:rPr>
              <a:t>Imposta sul Valore delle Attività Finanziarie all’Estero (IVAFE) = patrimoniale dello 0,2% che si applica sul valore dei prodotti finanziari detenuti all’estero</a:t>
            </a:r>
          </a:p>
        </p:txBody>
      </p:sp>
      <p:sp>
        <p:nvSpPr>
          <p:cNvPr id="4" name="Footer Placeholder 3">
            <a:extLst>
              <a:ext uri="{FF2B5EF4-FFF2-40B4-BE49-F238E27FC236}">
                <a16:creationId xmlns:a16="http://schemas.microsoft.com/office/drawing/2014/main" id="{2C6F814F-744F-208A-968F-BABB73F3704D}"/>
              </a:ext>
            </a:extLst>
          </p:cNvPr>
          <p:cNvSpPr>
            <a:spLocks noGrp="1"/>
          </p:cNvSpPr>
          <p:nvPr>
            <p:ph type="ftr" sz="quarter" idx="11"/>
          </p:nvPr>
        </p:nvSpPr>
        <p:spPr/>
        <p:txBody>
          <a:bodyPr rtlCol="0"/>
          <a:lstStyle/>
          <a:p>
            <a:pPr fontAlgn="auto">
              <a:spcBef>
                <a:spcPts val="0"/>
              </a:spcBef>
              <a:spcAft>
                <a:spcPts val="0"/>
              </a:spcAft>
              <a:defRPr/>
            </a:pPr>
            <a:r>
              <a:rPr lang="en-US">
                <a:solidFill>
                  <a:schemeClr val="tx1">
                    <a:tint val="75000"/>
                  </a:schemeClr>
                </a:solidFill>
                <a:latin typeface="+mn-lt"/>
                <a:ea typeface="+mn-ea"/>
              </a:rPr>
              <a:t>Gen.B.(r) Avv. Pierpaolo Rossi</a:t>
            </a:r>
            <a:endParaRPr lang="en-US" dirty="0">
              <a:solidFill>
                <a:schemeClr val="tx1">
                  <a:tint val="75000"/>
                </a:schemeClr>
              </a:solidFill>
              <a:latin typeface="+mn-lt"/>
              <a:ea typeface="+mn-ea"/>
            </a:endParaRPr>
          </a:p>
        </p:txBody>
      </p:sp>
    </p:spTree>
    <p:extLst>
      <p:ext uri="{BB962C8B-B14F-4D97-AF65-F5344CB8AC3E}">
        <p14:creationId xmlns:p14="http://schemas.microsoft.com/office/powerpoint/2010/main" val="1391580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5">
            <a:extLst>
              <a:ext uri="{FF2B5EF4-FFF2-40B4-BE49-F238E27FC236}">
                <a16:creationId xmlns:a16="http://schemas.microsoft.com/office/drawing/2014/main" id="{DF0B4720-9DA0-8EA1-3F09-4433C34636E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725B3DF8-7E3A-E841-B6DE-1A8C2CEDE745}" type="slidenum">
              <a:rPr lang="en-US" altLang="en-BE" sz="1200" smtClean="0">
                <a:solidFill>
                  <a:srgbClr val="898989"/>
                </a:solidFill>
              </a:rPr>
              <a:pPr>
                <a:spcBef>
                  <a:spcPct val="0"/>
                </a:spcBef>
                <a:buFontTx/>
                <a:buNone/>
              </a:pPr>
              <a:t>4</a:t>
            </a:fld>
            <a:endParaRPr lang="en-US" altLang="en-BE" sz="1200">
              <a:solidFill>
                <a:srgbClr val="898989"/>
              </a:solidFill>
            </a:endParaRPr>
          </a:p>
        </p:txBody>
      </p:sp>
      <p:sp>
        <p:nvSpPr>
          <p:cNvPr id="21506" name="Title 1">
            <a:extLst>
              <a:ext uri="{FF2B5EF4-FFF2-40B4-BE49-F238E27FC236}">
                <a16:creationId xmlns:a16="http://schemas.microsoft.com/office/drawing/2014/main" id="{8A9ECC8C-6B3A-86A8-3819-2ECD419E5C46}"/>
              </a:ext>
            </a:extLst>
          </p:cNvPr>
          <p:cNvSpPr>
            <a:spLocks noGrp="1"/>
          </p:cNvSpPr>
          <p:nvPr>
            <p:ph type="title"/>
          </p:nvPr>
        </p:nvSpPr>
        <p:spPr>
          <a:xfrm>
            <a:off x="457200" y="77863"/>
            <a:ext cx="8473044" cy="975428"/>
          </a:xfrm>
        </p:spPr>
        <p:txBody>
          <a:bodyPr/>
          <a:lstStyle/>
          <a:p>
            <a:pPr eaLnBrk="1" hangingPunct="1"/>
            <a:r>
              <a:rPr lang="en-US" altLang="en-BE" b="1" dirty="0" err="1">
                <a:ea typeface="ＭＳ Ｐゴシック" panose="020B0600070205080204" pitchFamily="34" charset="-128"/>
              </a:rPr>
              <a:t>Monitoraggio</a:t>
            </a:r>
            <a:r>
              <a:rPr lang="en-US" altLang="en-BE" b="1" dirty="0">
                <a:ea typeface="ＭＳ Ｐゴシック" panose="020B0600070205080204" pitchFamily="34" charset="-128"/>
              </a:rPr>
              <a:t> </a:t>
            </a:r>
            <a:r>
              <a:rPr lang="en-US" altLang="en-BE" b="1" dirty="0" err="1">
                <a:ea typeface="ＭＳ Ｐゴシック" panose="020B0600070205080204" pitchFamily="34" charset="-128"/>
              </a:rPr>
              <a:t>fiscale</a:t>
            </a:r>
            <a:r>
              <a:rPr lang="en-US" altLang="en-BE" b="1" dirty="0">
                <a:ea typeface="ＭＳ Ｐゴシック" panose="020B0600070205080204" pitchFamily="34" charset="-128"/>
              </a:rPr>
              <a:t>: </a:t>
            </a:r>
            <a:r>
              <a:rPr lang="en-US" altLang="en-BE" b="1" dirty="0" err="1">
                <a:ea typeface="ＭＳ Ｐゴシック" panose="020B0600070205080204" pitchFamily="34" charset="-128"/>
              </a:rPr>
              <a:t>Adempimenti</a:t>
            </a:r>
            <a:endParaRPr lang="en-US" altLang="en-BE" b="1" dirty="0">
              <a:ea typeface="ＭＳ Ｐゴシック" panose="020B0600070205080204" pitchFamily="34" charset="-128"/>
            </a:endParaRPr>
          </a:p>
        </p:txBody>
      </p:sp>
      <p:sp>
        <p:nvSpPr>
          <p:cNvPr id="21507" name="Content Placeholder 2">
            <a:extLst>
              <a:ext uri="{FF2B5EF4-FFF2-40B4-BE49-F238E27FC236}">
                <a16:creationId xmlns:a16="http://schemas.microsoft.com/office/drawing/2014/main" id="{40B59229-AECE-7BB2-59C5-0D5C6BAA8BAD}"/>
              </a:ext>
            </a:extLst>
          </p:cNvPr>
          <p:cNvSpPr>
            <a:spLocks noGrp="1"/>
          </p:cNvSpPr>
          <p:nvPr>
            <p:ph idx="1"/>
          </p:nvPr>
        </p:nvSpPr>
        <p:spPr>
          <a:xfrm>
            <a:off x="457200" y="972267"/>
            <a:ext cx="8229600" cy="5474832"/>
          </a:xfrm>
        </p:spPr>
        <p:txBody>
          <a:bodyPr/>
          <a:lstStyle/>
          <a:p>
            <a:pPr eaLnBrk="1" hangingPunct="1">
              <a:lnSpc>
                <a:spcPct val="80000"/>
              </a:lnSpc>
            </a:pPr>
            <a:r>
              <a:rPr lang="it-IT" altLang="en-BE" sz="2400" dirty="0">
                <a:ea typeface="ＭＳ Ｐゴシック" panose="020B0600070205080204" pitchFamily="34" charset="-128"/>
              </a:rPr>
              <a:t>DL 167/1990:</a:t>
            </a:r>
          </a:p>
          <a:p>
            <a:pPr lvl="1" eaLnBrk="1" hangingPunct="1">
              <a:lnSpc>
                <a:spcPct val="80000"/>
              </a:lnSpc>
            </a:pPr>
            <a:r>
              <a:rPr lang="it-IT" altLang="en-BE" sz="2000" dirty="0">
                <a:ea typeface="ＭＳ Ｐゴシック" panose="020B0600070205080204" pitchFamily="34" charset="-128"/>
              </a:rPr>
              <a:t>Art 2 Trasferimenti attraverso non residenti (non intermediari finanziari di cui all’art 1)</a:t>
            </a:r>
          </a:p>
          <a:p>
            <a:pPr marL="800100" lvl="2" indent="0" eaLnBrk="1" hangingPunct="1">
              <a:lnSpc>
                <a:spcPct val="80000"/>
              </a:lnSpc>
              <a:buNone/>
            </a:pPr>
            <a:r>
              <a:rPr lang="it-IT" altLang="en-BE" sz="2000" dirty="0">
                <a:ea typeface="ＭＳ Ｐゴシック" panose="020B0600070205080204" pitchFamily="34" charset="-128"/>
              </a:rPr>
              <a:t>Speciali competenze di accertamento violazioni</a:t>
            </a:r>
          </a:p>
          <a:p>
            <a:pPr lvl="1" eaLnBrk="1" hangingPunct="1">
              <a:lnSpc>
                <a:spcPct val="80000"/>
              </a:lnSpc>
            </a:pPr>
            <a:r>
              <a:rPr lang="it-IT" altLang="en-BE" sz="2000" dirty="0">
                <a:ea typeface="ＭＳ Ｐゴシック" panose="020B0600070205080204" pitchFamily="34" charset="-128"/>
              </a:rPr>
              <a:t>Art 3 Trasferimenti al seguito di denaro titoli e valori mobiliari</a:t>
            </a:r>
          </a:p>
          <a:p>
            <a:pPr marL="800100" lvl="2" indent="0" eaLnBrk="1" hangingPunct="1">
              <a:lnSpc>
                <a:spcPct val="80000"/>
              </a:lnSpc>
              <a:buNone/>
            </a:pPr>
            <a:r>
              <a:rPr lang="it-IT" altLang="en-BE" sz="2000" dirty="0">
                <a:ea typeface="ＭＳ Ｐゴシック" panose="020B0600070205080204" pitchFamily="34" charset="-128"/>
              </a:rPr>
              <a:t>Obblighi di dichiarazione per trasporti pari o superiori a Eur 10mila (</a:t>
            </a:r>
            <a:r>
              <a:rPr lang="it-IT" altLang="en-BE" sz="2000" dirty="0" err="1">
                <a:ea typeface="ＭＳ Ｐゴシック" panose="020B0600070205080204" pitchFamily="34" charset="-128"/>
              </a:rPr>
              <a:t>DLgs</a:t>
            </a:r>
            <a:r>
              <a:rPr lang="it-IT" altLang="en-BE" sz="2000" dirty="0">
                <a:ea typeface="ＭＳ Ｐゴシック" panose="020B0600070205080204" pitchFamily="34" charset="-128"/>
              </a:rPr>
              <a:t> 195/2008) </a:t>
            </a:r>
          </a:p>
          <a:p>
            <a:pPr lvl="1" eaLnBrk="1" hangingPunct="1">
              <a:lnSpc>
                <a:spcPct val="80000"/>
              </a:lnSpc>
            </a:pPr>
            <a:r>
              <a:rPr lang="it-IT" altLang="en-BE" sz="2000" dirty="0">
                <a:ea typeface="ＭＳ Ｐゴシック" panose="020B0600070205080204" pitchFamily="34" charset="-128"/>
              </a:rPr>
              <a:t>Art 4 Dichiarazione annuale per gli investimenti e attività</a:t>
            </a:r>
          </a:p>
          <a:p>
            <a:pPr marL="800100" lvl="2" indent="0" eaLnBrk="1" hangingPunct="1">
              <a:lnSpc>
                <a:spcPct val="80000"/>
              </a:lnSpc>
              <a:buNone/>
            </a:pPr>
            <a:r>
              <a:rPr lang="it-IT" altLang="en-BE" sz="2000" dirty="0">
                <a:ea typeface="ＭＳ Ｐゴシック" panose="020B0600070205080204" pitchFamily="34" charset="-128"/>
              </a:rPr>
              <a:t>1. Le persone fisiche … che nel periodo d’imposta detengono (o sono titolari effettivi) di investimenti ovvero attività di natura finanziaria all’estero suscettibili di produrre reddito devono indicarli nella dichiarazione annuale dei redditi.</a:t>
            </a:r>
          </a:p>
          <a:p>
            <a:pPr lvl="1" eaLnBrk="1" hangingPunct="1">
              <a:lnSpc>
                <a:spcPct val="80000"/>
              </a:lnSpc>
            </a:pPr>
            <a:r>
              <a:rPr lang="it-IT" altLang="en-BE" sz="2000" dirty="0">
                <a:ea typeface="ＭＳ Ｐゴシック" panose="020B0600070205080204" pitchFamily="34" charset="-128"/>
              </a:rPr>
              <a:t>Art 5 Sanzioni (monitoraggio)</a:t>
            </a:r>
          </a:p>
          <a:p>
            <a:pPr marL="800100" lvl="2" indent="0" eaLnBrk="1" hangingPunct="1">
              <a:lnSpc>
                <a:spcPct val="80000"/>
              </a:lnSpc>
              <a:buNone/>
            </a:pPr>
            <a:r>
              <a:rPr lang="it-IT" altLang="en-BE" sz="2000" dirty="0">
                <a:ea typeface="ＭＳ Ｐゴシック" panose="020B0600070205080204" pitchFamily="34" charset="-128"/>
              </a:rPr>
              <a:t>2. La violazione dell’obbligo di dichiarazione … è punita con la sanzione amministrativa pecuniaria dal 3 al 15 % dell’ammontare degli importi non dichiarati. La violazione … relativa alla alla detenzione di investimenti all’estero ovvero di attività estere di natura finanziaria negli Stati o territori a regime fiscale privilegiato di cui a …. , è punita con la sanzione amministrativa pecuniaria dal 6 al 30 % dell’ammontare degli importi non dichiar</a:t>
            </a:r>
            <a:r>
              <a:rPr lang="it-IT" altLang="en-BE" sz="1800" dirty="0">
                <a:ea typeface="ＭＳ Ｐゴシック" panose="020B0600070205080204" pitchFamily="34" charset="-128"/>
              </a:rPr>
              <a:t>ati</a:t>
            </a:r>
          </a:p>
        </p:txBody>
      </p:sp>
      <p:sp>
        <p:nvSpPr>
          <p:cNvPr id="4" name="Footer Placeholder 3">
            <a:extLst>
              <a:ext uri="{FF2B5EF4-FFF2-40B4-BE49-F238E27FC236}">
                <a16:creationId xmlns:a16="http://schemas.microsoft.com/office/drawing/2014/main" id="{9DCFB881-D634-7BDD-84F5-1483D3BA4C81}"/>
              </a:ext>
            </a:extLst>
          </p:cNvPr>
          <p:cNvSpPr>
            <a:spLocks noGrp="1"/>
          </p:cNvSpPr>
          <p:nvPr>
            <p:ph type="ftr" sz="quarter" idx="11"/>
          </p:nvPr>
        </p:nvSpPr>
        <p:spPr/>
        <p:txBody>
          <a:bodyPr rtlCol="0"/>
          <a:lstStyle/>
          <a:p>
            <a:pPr fontAlgn="auto">
              <a:spcBef>
                <a:spcPts val="0"/>
              </a:spcBef>
              <a:spcAft>
                <a:spcPts val="0"/>
              </a:spcAft>
              <a:defRPr/>
            </a:pPr>
            <a:r>
              <a:rPr lang="en-US">
                <a:solidFill>
                  <a:schemeClr val="tx1">
                    <a:tint val="75000"/>
                  </a:schemeClr>
                </a:solidFill>
                <a:latin typeface="+mn-lt"/>
                <a:ea typeface="+mn-ea"/>
              </a:rPr>
              <a:t>Gen.B.(r) Avv. Pierpaolo Rossi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Number Placeholder 5">
            <a:extLst>
              <a:ext uri="{FF2B5EF4-FFF2-40B4-BE49-F238E27FC236}">
                <a16:creationId xmlns:a16="http://schemas.microsoft.com/office/drawing/2014/main" id="{C104DB42-9B99-2424-2E79-41AB7D6DBB0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1BD0650A-41C8-364C-AB00-817B92647ADD}" type="slidenum">
              <a:rPr lang="en-US" altLang="en-BE" sz="1200" smtClean="0">
                <a:solidFill>
                  <a:srgbClr val="898989"/>
                </a:solidFill>
              </a:rPr>
              <a:pPr>
                <a:spcBef>
                  <a:spcPct val="0"/>
                </a:spcBef>
                <a:buFontTx/>
                <a:buNone/>
              </a:pPr>
              <a:t>5</a:t>
            </a:fld>
            <a:endParaRPr lang="en-US" altLang="en-BE" sz="1200">
              <a:solidFill>
                <a:srgbClr val="898989"/>
              </a:solidFill>
            </a:endParaRPr>
          </a:p>
        </p:txBody>
      </p:sp>
      <p:sp>
        <p:nvSpPr>
          <p:cNvPr id="20482" name="Title 1">
            <a:extLst>
              <a:ext uri="{FF2B5EF4-FFF2-40B4-BE49-F238E27FC236}">
                <a16:creationId xmlns:a16="http://schemas.microsoft.com/office/drawing/2014/main" id="{4E0C84FE-171E-86F4-C116-532970B08EAE}"/>
              </a:ext>
            </a:extLst>
          </p:cNvPr>
          <p:cNvSpPr>
            <a:spLocks noGrp="1"/>
          </p:cNvSpPr>
          <p:nvPr>
            <p:ph type="title"/>
          </p:nvPr>
        </p:nvSpPr>
        <p:spPr>
          <a:xfrm>
            <a:off x="344384" y="274638"/>
            <a:ext cx="8342416" cy="1067274"/>
          </a:xfrm>
        </p:spPr>
        <p:txBody>
          <a:bodyPr/>
          <a:lstStyle/>
          <a:p>
            <a:pPr eaLnBrk="1" hangingPunct="1"/>
            <a:r>
              <a:rPr lang="en-US" altLang="en-BE" b="1" dirty="0" err="1">
                <a:ea typeface="ＭＳ Ｐゴシック" panose="020B0600070205080204" pitchFamily="34" charset="-128"/>
              </a:rPr>
              <a:t>Soggetti</a:t>
            </a:r>
            <a:r>
              <a:rPr lang="en-US" altLang="en-BE" b="1" dirty="0">
                <a:ea typeface="ＭＳ Ｐゴシック" panose="020B0600070205080204" pitchFamily="34" charset="-128"/>
              </a:rPr>
              <a:t> </a:t>
            </a:r>
            <a:r>
              <a:rPr lang="en-US" altLang="en-BE" b="1" dirty="0" err="1">
                <a:ea typeface="ＭＳ Ｐゴシック" panose="020B0600070205080204" pitchFamily="34" charset="-128"/>
              </a:rPr>
              <a:t>passivi</a:t>
            </a:r>
            <a:r>
              <a:rPr lang="en-US" altLang="en-BE" b="1" dirty="0">
                <a:ea typeface="ＭＳ Ｐゴシック" panose="020B0600070205080204" pitchFamily="34" charset="-128"/>
              </a:rPr>
              <a:t> IRPEF/</a:t>
            </a:r>
            <a:r>
              <a:rPr lang="en-US" altLang="en-BE" b="1" dirty="0" err="1">
                <a:ea typeface="ＭＳ Ｐゴシック" panose="020B0600070205080204" pitchFamily="34" charset="-128"/>
              </a:rPr>
              <a:t>Patrimoniali</a:t>
            </a:r>
            <a:endParaRPr lang="en-US" altLang="en-BE" b="1" dirty="0">
              <a:ea typeface="ＭＳ Ｐゴシック" panose="020B0600070205080204" pitchFamily="34" charset="-128"/>
            </a:endParaRPr>
          </a:p>
        </p:txBody>
      </p:sp>
      <p:sp>
        <p:nvSpPr>
          <p:cNvPr id="20483" name="Content Placeholder 2">
            <a:extLst>
              <a:ext uri="{FF2B5EF4-FFF2-40B4-BE49-F238E27FC236}">
                <a16:creationId xmlns:a16="http://schemas.microsoft.com/office/drawing/2014/main" id="{DBEDD4F7-BF34-F7E1-466B-8D7DC99490A1}"/>
              </a:ext>
            </a:extLst>
          </p:cNvPr>
          <p:cNvSpPr>
            <a:spLocks noGrp="1"/>
          </p:cNvSpPr>
          <p:nvPr>
            <p:ph idx="1"/>
          </p:nvPr>
        </p:nvSpPr>
        <p:spPr>
          <a:xfrm>
            <a:off x="457200" y="1179513"/>
            <a:ext cx="8229600" cy="4898558"/>
          </a:xfrm>
        </p:spPr>
        <p:txBody>
          <a:bodyPr/>
          <a:lstStyle/>
          <a:p>
            <a:pPr marL="0" indent="0" eaLnBrk="1" hangingPunct="1">
              <a:lnSpc>
                <a:spcPct val="80000"/>
              </a:lnSpc>
              <a:buNone/>
            </a:pPr>
            <a:r>
              <a:rPr lang="it-IT" altLang="en-BE" sz="2800" dirty="0">
                <a:ea typeface="ＭＳ Ｐゴシック" panose="020B0600070205080204" pitchFamily="34" charset="-128"/>
              </a:rPr>
              <a:t>Articolo 2, TUIR (persone fisiche residenti)</a:t>
            </a:r>
          </a:p>
          <a:p>
            <a:pPr marL="457200" indent="-457200" eaLnBrk="1" hangingPunct="1">
              <a:lnSpc>
                <a:spcPct val="80000"/>
              </a:lnSpc>
              <a:buFont typeface="Calibri" panose="020F0502020204030204" pitchFamily="34" charset="0"/>
              <a:buAutoNum type="arabicPeriod"/>
            </a:pPr>
            <a:r>
              <a:rPr lang="it-IT" altLang="en-BE" sz="2800" dirty="0">
                <a:ea typeface="ＭＳ Ｐゴシック" panose="020B0600070205080204" pitchFamily="34" charset="-128"/>
              </a:rPr>
              <a:t>Soggetti passivi dell’imposta sono le persone fisiche, residenti e non residenti nel territorio dello Stato </a:t>
            </a:r>
          </a:p>
          <a:p>
            <a:pPr marL="857250" lvl="1" indent="-457200" eaLnBrk="1" hangingPunct="1">
              <a:lnSpc>
                <a:spcPct val="80000"/>
              </a:lnSpc>
            </a:pPr>
            <a:r>
              <a:rPr lang="it-IT" altLang="en-BE" sz="2400" dirty="0">
                <a:ea typeface="ＭＳ Ｐゴシック" panose="020B0600070205080204" pitchFamily="34" charset="-128"/>
              </a:rPr>
              <a:t>Residenti soggetti ad imposte sui redditi mondiali</a:t>
            </a:r>
          </a:p>
          <a:p>
            <a:pPr marL="857250" lvl="1" indent="-457200" eaLnBrk="1" hangingPunct="1">
              <a:lnSpc>
                <a:spcPct val="80000"/>
              </a:lnSpc>
            </a:pPr>
            <a:r>
              <a:rPr lang="it-IT" altLang="en-BE" sz="2400" dirty="0">
                <a:ea typeface="ＭＳ Ｐゴシック" panose="020B0600070205080204" pitchFamily="34" charset="-128"/>
              </a:rPr>
              <a:t>Non residenti soggetti ad imposte sui redditi solo se prodotti in Italia (e.g. immobili siti in Italia)</a:t>
            </a:r>
          </a:p>
          <a:p>
            <a:pPr marL="457200" indent="-457200" eaLnBrk="1" hangingPunct="1">
              <a:lnSpc>
                <a:spcPct val="80000"/>
              </a:lnSpc>
              <a:buFont typeface="Calibri" panose="020F0502020204030204" pitchFamily="34" charset="0"/>
              <a:buAutoNum type="arabicPeriod"/>
            </a:pPr>
            <a:r>
              <a:rPr lang="it-IT" altLang="en-BE" sz="2800" dirty="0">
                <a:ea typeface="ＭＳ Ｐゴシック" panose="020B0600070205080204" pitchFamily="34" charset="-128"/>
              </a:rPr>
              <a:t>Ai fini delle imposte sui redditi si considerano residenti le persone che per la maggior parte del periodo d’imposta sono iscritte nelle anagrafi della popolazione residente o hanno nel territorio dello Stato il domicilio (domiciliazione), o la residenza ai sensi del codice civile (dimora abituale)</a:t>
            </a:r>
          </a:p>
          <a:p>
            <a:pPr marL="857250" lvl="1" indent="-457200" eaLnBrk="1" hangingPunct="1">
              <a:lnSpc>
                <a:spcPct val="80000"/>
              </a:lnSpc>
            </a:pPr>
            <a:r>
              <a:rPr lang="it-IT" altLang="en-BE" sz="2400" dirty="0">
                <a:ea typeface="ＭＳ Ｐゴシック" panose="020B0600070205080204" pitchFamily="34" charset="-128"/>
              </a:rPr>
              <a:t>Specularmente sono non residenti tutte le persone che non sono residenti</a:t>
            </a:r>
          </a:p>
        </p:txBody>
      </p:sp>
      <p:sp>
        <p:nvSpPr>
          <p:cNvPr id="4" name="Footer Placeholder 3">
            <a:extLst>
              <a:ext uri="{FF2B5EF4-FFF2-40B4-BE49-F238E27FC236}">
                <a16:creationId xmlns:a16="http://schemas.microsoft.com/office/drawing/2014/main" id="{6B7D58E3-227A-FE4C-5F61-69D5992C1B73}"/>
              </a:ext>
            </a:extLst>
          </p:cNvPr>
          <p:cNvSpPr>
            <a:spLocks noGrp="1"/>
          </p:cNvSpPr>
          <p:nvPr>
            <p:ph type="ftr" sz="quarter" idx="11"/>
          </p:nvPr>
        </p:nvSpPr>
        <p:spPr/>
        <p:txBody>
          <a:bodyPr rtlCol="0"/>
          <a:lstStyle/>
          <a:p>
            <a:pPr fontAlgn="auto">
              <a:spcBef>
                <a:spcPts val="0"/>
              </a:spcBef>
              <a:spcAft>
                <a:spcPts val="0"/>
              </a:spcAft>
              <a:defRPr/>
            </a:pPr>
            <a:r>
              <a:rPr lang="en-US">
                <a:solidFill>
                  <a:schemeClr val="tx1">
                    <a:tint val="75000"/>
                  </a:schemeClr>
                </a:solidFill>
                <a:latin typeface="+mn-lt"/>
                <a:ea typeface="+mn-ea"/>
              </a:rPr>
              <a:t>Gen.B.(r) Avv. Pierpaolo Rossi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Number Placeholder 5">
            <a:extLst>
              <a:ext uri="{FF2B5EF4-FFF2-40B4-BE49-F238E27FC236}">
                <a16:creationId xmlns:a16="http://schemas.microsoft.com/office/drawing/2014/main" id="{70648969-1F68-A7C8-7E5B-BE3B4B1BC5E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2A66ADF7-FFC3-E04E-A884-4BCCBA65EE00}" type="slidenum">
              <a:rPr lang="en-US" altLang="en-BE" sz="1200" smtClean="0">
                <a:solidFill>
                  <a:srgbClr val="898989"/>
                </a:solidFill>
              </a:rPr>
              <a:pPr>
                <a:spcBef>
                  <a:spcPct val="0"/>
                </a:spcBef>
                <a:buFontTx/>
                <a:buNone/>
              </a:pPr>
              <a:t>6</a:t>
            </a:fld>
            <a:endParaRPr lang="en-US" altLang="en-BE" sz="1200">
              <a:solidFill>
                <a:srgbClr val="898989"/>
              </a:solidFill>
            </a:endParaRPr>
          </a:p>
        </p:txBody>
      </p:sp>
      <p:sp>
        <p:nvSpPr>
          <p:cNvPr id="22530" name="Title 1">
            <a:extLst>
              <a:ext uri="{FF2B5EF4-FFF2-40B4-BE49-F238E27FC236}">
                <a16:creationId xmlns:a16="http://schemas.microsoft.com/office/drawing/2014/main" id="{C268558B-1E16-EE33-5396-153304F67010}"/>
              </a:ext>
            </a:extLst>
          </p:cNvPr>
          <p:cNvSpPr>
            <a:spLocks noGrp="1"/>
          </p:cNvSpPr>
          <p:nvPr>
            <p:ph type="title"/>
          </p:nvPr>
        </p:nvSpPr>
        <p:spPr>
          <a:xfrm>
            <a:off x="457200" y="274638"/>
            <a:ext cx="8229600" cy="606425"/>
          </a:xfrm>
        </p:spPr>
        <p:txBody>
          <a:bodyPr/>
          <a:lstStyle/>
          <a:p>
            <a:pPr eaLnBrk="1" hangingPunct="1"/>
            <a:r>
              <a:rPr lang="en-US" altLang="en-BE" b="1" dirty="0" err="1">
                <a:ea typeface="ＭＳ Ｐゴシック" panose="020B0600070205080204" pitchFamily="34" charset="-128"/>
              </a:rPr>
              <a:t>Protocollo</a:t>
            </a:r>
            <a:r>
              <a:rPr lang="en-US" altLang="en-BE" b="1" dirty="0">
                <a:ea typeface="ＭＳ Ｐゴシック" panose="020B0600070205080204" pitchFamily="34" charset="-128"/>
              </a:rPr>
              <a:t> n. 7: </a:t>
            </a:r>
            <a:r>
              <a:rPr lang="en-US" altLang="en-BE" b="1" dirty="0" err="1">
                <a:ea typeface="ＭＳ Ｐゴシック" panose="020B0600070205080204" pitchFamily="34" charset="-128"/>
              </a:rPr>
              <a:t>Privilegi</a:t>
            </a:r>
            <a:r>
              <a:rPr lang="en-US" altLang="en-BE" b="1" dirty="0">
                <a:ea typeface="ＭＳ Ｐゴシック" panose="020B0600070205080204" pitchFamily="34" charset="-128"/>
              </a:rPr>
              <a:t> UE</a:t>
            </a:r>
          </a:p>
        </p:txBody>
      </p:sp>
      <p:sp>
        <p:nvSpPr>
          <p:cNvPr id="22531" name="Content Placeholder 2">
            <a:extLst>
              <a:ext uri="{FF2B5EF4-FFF2-40B4-BE49-F238E27FC236}">
                <a16:creationId xmlns:a16="http://schemas.microsoft.com/office/drawing/2014/main" id="{36F0EA62-6A0A-83C2-0ACC-4307BF537E9C}"/>
              </a:ext>
            </a:extLst>
          </p:cNvPr>
          <p:cNvSpPr>
            <a:spLocks noGrp="1"/>
          </p:cNvSpPr>
          <p:nvPr>
            <p:ph idx="1"/>
          </p:nvPr>
        </p:nvSpPr>
        <p:spPr>
          <a:xfrm>
            <a:off x="457200" y="881063"/>
            <a:ext cx="8229600" cy="5572125"/>
          </a:xfrm>
        </p:spPr>
        <p:txBody>
          <a:bodyPr/>
          <a:lstStyle/>
          <a:p>
            <a:pPr eaLnBrk="1" hangingPunct="1">
              <a:lnSpc>
                <a:spcPct val="80000"/>
              </a:lnSpc>
            </a:pPr>
            <a:r>
              <a:rPr lang="it-IT" altLang="en-BE" sz="2200" dirty="0">
                <a:ea typeface="ＭＳ Ｐゴシック" panose="020B0600070205080204" pitchFamily="34" charset="-128"/>
              </a:rPr>
              <a:t>Art 12 (ex art. 13): Alle condizioni e secondo la procedura stabilite dal Parlamento europeo e dal Consiglio, che deliberano mediante regolamenti secondo la procedura legislativa ordinaria e previa consultazione delle istituzioni interessate, i funzionari e gli altri agenti dell'Unione saranno soggetti, a profitto di quest' ultima, ad una </a:t>
            </a:r>
            <a:r>
              <a:rPr lang="it-IT" altLang="en-BE" sz="2200" u="sng" dirty="0">
                <a:ea typeface="ＭＳ Ｐゴシック" panose="020B0600070205080204" pitchFamily="34" charset="-128"/>
              </a:rPr>
              <a:t>imposta sugli stipendi, salari ed emolumenti dalla stessa versati </a:t>
            </a:r>
            <a:r>
              <a:rPr lang="it-IT" altLang="en-BE" sz="2200" dirty="0">
                <a:ea typeface="ＭＳ Ｐゴシック" panose="020B0600070205080204" pitchFamily="34" charset="-128"/>
              </a:rPr>
              <a:t>(altre entrate dell’Unione)</a:t>
            </a:r>
          </a:p>
          <a:p>
            <a:pPr marL="314325" lvl="1" indent="0" eaLnBrk="1" hangingPunct="1">
              <a:lnSpc>
                <a:spcPct val="80000"/>
              </a:lnSpc>
              <a:buFont typeface="Arial" panose="020B0604020202020204" pitchFamily="34" charset="0"/>
              <a:buNone/>
            </a:pPr>
            <a:r>
              <a:rPr lang="it-IT" altLang="en-BE" sz="2200" dirty="0">
                <a:ea typeface="ＭＳ Ｐゴシック" panose="020B0600070205080204" pitchFamily="34" charset="-128"/>
              </a:rPr>
              <a:t>Essi sono </a:t>
            </a:r>
            <a:r>
              <a:rPr lang="it-IT" altLang="en-BE" sz="2200" u="sng" dirty="0">
                <a:ea typeface="ＭＳ Ｐゴシック" panose="020B0600070205080204" pitchFamily="34" charset="-128"/>
              </a:rPr>
              <a:t>esenti da imposte nazionali sugli stipendi, salari ed emolumenti versati dall'Unione</a:t>
            </a:r>
            <a:endParaRPr lang="en-US" altLang="en-BE" sz="2200" dirty="0">
              <a:ea typeface="ＭＳ Ｐゴシック" panose="020B0600070205080204" pitchFamily="34" charset="-128"/>
            </a:endParaRPr>
          </a:p>
          <a:p>
            <a:pPr eaLnBrk="1" hangingPunct="1">
              <a:lnSpc>
                <a:spcPct val="80000"/>
              </a:lnSpc>
            </a:pPr>
            <a:r>
              <a:rPr lang="it-IT" altLang="en-BE" sz="2200" dirty="0">
                <a:ea typeface="ＭＳ Ｐゴシック" panose="020B0600070205080204" pitchFamily="34" charset="-128"/>
              </a:rPr>
              <a:t>Art. 13 (ex art. 14): Ai fini dell'applicazione delle </a:t>
            </a:r>
            <a:r>
              <a:rPr lang="it-IT" altLang="en-BE" sz="2200" u="sng" dirty="0">
                <a:ea typeface="ＭＳ Ｐゴシック" panose="020B0600070205080204" pitchFamily="34" charset="-128"/>
              </a:rPr>
              <a:t>imposte sul reddito e sul patrimonio</a:t>
            </a:r>
            <a:r>
              <a:rPr lang="it-IT" altLang="en-BE" sz="2200" dirty="0">
                <a:ea typeface="ＭＳ Ｐゴシック" panose="020B0600070205080204" pitchFamily="34" charset="-128"/>
              </a:rPr>
              <a:t>, dei diritti di successione, nonché delle </a:t>
            </a:r>
            <a:r>
              <a:rPr lang="it-IT" altLang="en-BE" sz="2200" u="sng" dirty="0">
                <a:ea typeface="ＭＳ Ｐゴシック" panose="020B0600070205080204" pitchFamily="34" charset="-128"/>
              </a:rPr>
              <a:t>convenzioni concluse fra i paesi membri dell'Unione al fine di evitare le doppie imposizioni</a:t>
            </a:r>
            <a:r>
              <a:rPr lang="it-IT" altLang="en-BE" sz="2200" dirty="0">
                <a:ea typeface="ＭＳ Ｐゴシック" panose="020B0600070205080204" pitchFamily="34" charset="-128"/>
              </a:rPr>
              <a:t>, i funzionari e altri agenti dell'Unione, i quali, in ragione esclusivamente dell'esercizio delle loro funzioni al servizio dell'Unione, stabiliscono la loro residenza sul territorio di un paese membro diverso dal paese ove avevano il domicilio fiscale al momento dell'entrata in servizio presso l'Unione, sono considerati, sia nel paese di residenza che nel paese del domicilio fiscale, come tutt'ora domiciliati in quest'ultimo paese qualora esso sia membro dell'Unione.</a:t>
            </a:r>
          </a:p>
        </p:txBody>
      </p:sp>
      <p:sp>
        <p:nvSpPr>
          <p:cNvPr id="4" name="Footer Placeholder 3">
            <a:extLst>
              <a:ext uri="{FF2B5EF4-FFF2-40B4-BE49-F238E27FC236}">
                <a16:creationId xmlns:a16="http://schemas.microsoft.com/office/drawing/2014/main" id="{E91D6B64-C8F1-5430-981C-25AD88264902}"/>
              </a:ext>
            </a:extLst>
          </p:cNvPr>
          <p:cNvSpPr>
            <a:spLocks noGrp="1"/>
          </p:cNvSpPr>
          <p:nvPr>
            <p:ph type="ftr" sz="quarter" idx="11"/>
          </p:nvPr>
        </p:nvSpPr>
        <p:spPr/>
        <p:txBody>
          <a:bodyPr rtlCol="0"/>
          <a:lstStyle/>
          <a:p>
            <a:pPr fontAlgn="auto">
              <a:spcBef>
                <a:spcPts val="0"/>
              </a:spcBef>
              <a:spcAft>
                <a:spcPts val="0"/>
              </a:spcAft>
              <a:defRPr/>
            </a:pPr>
            <a:r>
              <a:rPr lang="en-US">
                <a:solidFill>
                  <a:schemeClr val="tx1">
                    <a:tint val="75000"/>
                  </a:schemeClr>
                </a:solidFill>
                <a:latin typeface="+mn-lt"/>
                <a:ea typeface="+mn-ea"/>
              </a:rPr>
              <a:t>Gen.B.(r) Avv. Pierpaolo Rossi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5">
            <a:extLst>
              <a:ext uri="{FF2B5EF4-FFF2-40B4-BE49-F238E27FC236}">
                <a16:creationId xmlns:a16="http://schemas.microsoft.com/office/drawing/2014/main" id="{93B96F2B-494D-D56E-F976-0A9A69A0496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E5F6CF4B-112C-2B49-B6E4-8790FE4E7A43}" type="slidenum">
              <a:rPr lang="en-US" altLang="en-BE" sz="1200" smtClean="0">
                <a:solidFill>
                  <a:srgbClr val="898989"/>
                </a:solidFill>
              </a:rPr>
              <a:pPr>
                <a:spcBef>
                  <a:spcPct val="0"/>
                </a:spcBef>
                <a:buFontTx/>
                <a:buNone/>
              </a:pPr>
              <a:t>7</a:t>
            </a:fld>
            <a:endParaRPr lang="en-US" altLang="en-BE" sz="1200">
              <a:solidFill>
                <a:srgbClr val="898989"/>
              </a:solidFill>
            </a:endParaRPr>
          </a:p>
        </p:txBody>
      </p:sp>
      <p:sp>
        <p:nvSpPr>
          <p:cNvPr id="18434" name="Title 1">
            <a:extLst>
              <a:ext uri="{FF2B5EF4-FFF2-40B4-BE49-F238E27FC236}">
                <a16:creationId xmlns:a16="http://schemas.microsoft.com/office/drawing/2014/main" id="{720C0202-F1AD-D992-BCCE-6ED1504396C6}"/>
              </a:ext>
            </a:extLst>
          </p:cNvPr>
          <p:cNvSpPr>
            <a:spLocks noGrp="1"/>
          </p:cNvSpPr>
          <p:nvPr>
            <p:ph type="title"/>
          </p:nvPr>
        </p:nvSpPr>
        <p:spPr>
          <a:xfrm>
            <a:off x="457200" y="49213"/>
            <a:ext cx="8229600" cy="655637"/>
          </a:xfrm>
        </p:spPr>
        <p:txBody>
          <a:bodyPr/>
          <a:lstStyle/>
          <a:p>
            <a:pPr eaLnBrk="1" hangingPunct="1"/>
            <a:r>
              <a:rPr lang="en-US" altLang="en-BE" b="1" dirty="0" err="1">
                <a:ea typeface="ＭＳ Ｐゴシック" panose="020B0600070205080204" pitchFamily="34" charset="-128"/>
              </a:rPr>
              <a:t>Funzionari</a:t>
            </a:r>
            <a:r>
              <a:rPr lang="en-US" altLang="en-BE" b="1" dirty="0">
                <a:ea typeface="ＭＳ Ｐゴシック" panose="020B0600070205080204" pitchFamily="34" charset="-128"/>
              </a:rPr>
              <a:t> UE: </a:t>
            </a:r>
            <a:r>
              <a:rPr lang="en-US" altLang="en-BE" b="1" dirty="0" err="1">
                <a:ea typeface="ＭＳ Ｐゴシック" panose="020B0600070205080204" pitchFamily="34" charset="-128"/>
              </a:rPr>
              <a:t>Obblighi</a:t>
            </a:r>
            <a:endParaRPr lang="en-US" altLang="en-BE" b="1" dirty="0">
              <a:ea typeface="ＭＳ Ｐゴシック" panose="020B0600070205080204" pitchFamily="34" charset="-128"/>
            </a:endParaRPr>
          </a:p>
        </p:txBody>
      </p:sp>
      <p:sp>
        <p:nvSpPr>
          <p:cNvPr id="18435" name="Content Placeholder 2">
            <a:extLst>
              <a:ext uri="{FF2B5EF4-FFF2-40B4-BE49-F238E27FC236}">
                <a16:creationId xmlns:a16="http://schemas.microsoft.com/office/drawing/2014/main" id="{3DB54A16-D5AC-6ED3-CC01-6F1622016A61}"/>
              </a:ext>
            </a:extLst>
          </p:cNvPr>
          <p:cNvSpPr>
            <a:spLocks noGrp="1"/>
          </p:cNvSpPr>
          <p:nvPr>
            <p:ph idx="1"/>
          </p:nvPr>
        </p:nvSpPr>
        <p:spPr>
          <a:xfrm>
            <a:off x="457200" y="781529"/>
            <a:ext cx="8529638" cy="5678648"/>
          </a:xfrm>
        </p:spPr>
        <p:txBody>
          <a:bodyPr/>
          <a:lstStyle/>
          <a:p>
            <a:pPr eaLnBrk="1" hangingPunct="1">
              <a:lnSpc>
                <a:spcPct val="80000"/>
              </a:lnSpc>
            </a:pPr>
            <a:r>
              <a:rPr lang="it-IT" altLang="en-BE" sz="2000" dirty="0">
                <a:ea typeface="ＭＳ Ｐゴシック" panose="020B0600070205080204" pitchFamily="34" charset="-128"/>
              </a:rPr>
              <a:t>Privilegi sono a favore dell’UE</a:t>
            </a:r>
          </a:p>
          <a:p>
            <a:pPr eaLnBrk="1" hangingPunct="1">
              <a:lnSpc>
                <a:spcPct val="80000"/>
              </a:lnSpc>
            </a:pPr>
            <a:r>
              <a:rPr lang="it-IT" altLang="en-BE" sz="2000" dirty="0">
                <a:ea typeface="ＭＳ Ｐゴシック" panose="020B0600070205080204" pitchFamily="34" charset="-128"/>
              </a:rPr>
              <a:t>Privilegi hanno effetto diretto e primato (Sentenza </a:t>
            </a:r>
            <a:r>
              <a:rPr lang="it-IT" altLang="en-BE" sz="2000" i="1" dirty="0" err="1">
                <a:ea typeface="ＭＳ Ｐゴシック" panose="020B0600070205080204" pitchFamily="34" charset="-128"/>
              </a:rPr>
              <a:t>Kristoffensen</a:t>
            </a:r>
            <a:r>
              <a:rPr lang="it-IT" altLang="en-BE" sz="2000" dirty="0">
                <a:ea typeface="ＭＳ Ｐゴシック" panose="020B0600070205080204" pitchFamily="34" charset="-128"/>
              </a:rPr>
              <a:t>, C-263/91)</a:t>
            </a:r>
          </a:p>
          <a:p>
            <a:pPr eaLnBrk="1" hangingPunct="1">
              <a:lnSpc>
                <a:spcPct val="80000"/>
              </a:lnSpc>
            </a:pPr>
            <a:r>
              <a:rPr lang="it-IT" altLang="en-BE" sz="2000" dirty="0">
                <a:ea typeface="ＭＳ Ｐゴシック" panose="020B0600070205080204" pitchFamily="34" charset="-128"/>
              </a:rPr>
              <a:t>Conseguenze fiscali:</a:t>
            </a:r>
          </a:p>
          <a:p>
            <a:pPr lvl="1" eaLnBrk="1" hangingPunct="1">
              <a:lnSpc>
                <a:spcPct val="80000"/>
              </a:lnSpc>
            </a:pPr>
            <a:r>
              <a:rPr lang="it-IT" altLang="en-BE" sz="2000" dirty="0">
                <a:ea typeface="ＭＳ Ｐゴシック" panose="020B0600070205080204" pitchFamily="34" charset="-128"/>
              </a:rPr>
              <a:t>Assoggettamento a imposte sui redditi in Italia, per i redditi diversi dai salari esenti, compresi: </a:t>
            </a:r>
          </a:p>
          <a:p>
            <a:pPr lvl="2" eaLnBrk="1" hangingPunct="1">
              <a:lnSpc>
                <a:spcPct val="80000"/>
              </a:lnSpc>
            </a:pPr>
            <a:r>
              <a:rPr lang="it-IT" altLang="en-BE" sz="2000" dirty="0">
                <a:ea typeface="ＭＳ Ｐゴシック" panose="020B0600070205080204" pitchFamily="34" charset="-128"/>
              </a:rPr>
              <a:t>Redditi immobili esteri: Redditi diversi, Art. 70.2 TUIR - Quadro RL Modello Unico </a:t>
            </a:r>
          </a:p>
          <a:p>
            <a:pPr lvl="2" eaLnBrk="1" hangingPunct="1">
              <a:lnSpc>
                <a:spcPct val="80000"/>
              </a:lnSpc>
            </a:pPr>
            <a:r>
              <a:rPr lang="it-IT" altLang="en-BE" sz="2000" dirty="0">
                <a:ea typeface="ＭＳ Ｐゴシック" panose="020B0600070205080204" pitchFamily="34" charset="-128"/>
              </a:rPr>
              <a:t>Redditi mobiliari esteri: Redditi capitale o redditi diversi, Art. 71 TUIR  – Quadro RM Modello Unico</a:t>
            </a:r>
          </a:p>
          <a:p>
            <a:pPr lvl="1" eaLnBrk="1" hangingPunct="1">
              <a:lnSpc>
                <a:spcPct val="80000"/>
              </a:lnSpc>
            </a:pPr>
            <a:r>
              <a:rPr lang="it-IT" altLang="en-BE" sz="2000" dirty="0">
                <a:ea typeface="ＭＳ Ｐゴシック" panose="020B0600070205080204" pitchFamily="34" charset="-128"/>
              </a:rPr>
              <a:t>Assoggettamento a imposte patrimoniali in Italia:</a:t>
            </a:r>
          </a:p>
          <a:p>
            <a:pPr lvl="2" eaLnBrk="1" hangingPunct="1">
              <a:lnSpc>
                <a:spcPct val="80000"/>
              </a:lnSpc>
            </a:pPr>
            <a:r>
              <a:rPr lang="it-IT" altLang="en-BE" sz="2000" dirty="0">
                <a:ea typeface="ＭＳ Ｐゴシック" panose="020B0600070205080204" pitchFamily="34" charset="-128"/>
              </a:rPr>
              <a:t>Imposta sul Valore Immobili all’Estero (IVIE) – Quadro RW</a:t>
            </a:r>
          </a:p>
          <a:p>
            <a:pPr lvl="2" eaLnBrk="1" hangingPunct="1">
              <a:lnSpc>
                <a:spcPct val="80000"/>
              </a:lnSpc>
            </a:pPr>
            <a:r>
              <a:rPr lang="it-IT" altLang="en-BE" sz="2000" dirty="0">
                <a:ea typeface="ＭＳ Ｐゴシック" panose="020B0600070205080204" pitchFamily="34" charset="-128"/>
              </a:rPr>
              <a:t>Imposta Valore delle Attività Finanziarie all’Estero (IVAFE) – Quadro RW</a:t>
            </a:r>
          </a:p>
          <a:p>
            <a:pPr eaLnBrk="1" hangingPunct="1">
              <a:lnSpc>
                <a:spcPct val="80000"/>
              </a:lnSpc>
            </a:pPr>
            <a:r>
              <a:rPr lang="it-IT" altLang="en-BE" sz="2000" dirty="0">
                <a:ea typeface="ＭＳ Ｐゴシック" panose="020B0600070205080204" pitchFamily="34" charset="-128"/>
              </a:rPr>
              <a:t>Adempimenti:</a:t>
            </a:r>
          </a:p>
          <a:p>
            <a:pPr lvl="1" eaLnBrk="1" hangingPunct="1">
              <a:lnSpc>
                <a:spcPct val="80000"/>
              </a:lnSpc>
            </a:pPr>
            <a:r>
              <a:rPr lang="it-IT" altLang="en-BE" sz="2000" dirty="0">
                <a:ea typeface="ＭＳ Ｐゴシック" panose="020B0600070205080204" pitchFamily="34" charset="-128"/>
              </a:rPr>
              <a:t>Versamento redditi e patrimoniali entro il 30 giugno</a:t>
            </a:r>
          </a:p>
          <a:p>
            <a:pPr lvl="1" eaLnBrk="1" hangingPunct="1">
              <a:lnSpc>
                <a:spcPct val="80000"/>
              </a:lnSpc>
            </a:pPr>
            <a:r>
              <a:rPr lang="it-IT" altLang="en-BE" sz="2000" dirty="0">
                <a:ea typeface="ＭＳ Ｐゴシック" panose="020B0600070205080204" pitchFamily="34" charset="-128"/>
              </a:rPr>
              <a:t>Versamento con maggiorazione dello 0,40% entro il 30 luglio (solo per il 2022 il termine viene posticipato al 22/08/2022)</a:t>
            </a:r>
          </a:p>
          <a:p>
            <a:pPr lvl="1" eaLnBrk="1" hangingPunct="1">
              <a:lnSpc>
                <a:spcPct val="80000"/>
              </a:lnSpc>
            </a:pPr>
            <a:r>
              <a:rPr lang="it-IT" altLang="en-BE" sz="2000" dirty="0">
                <a:ea typeface="ＭＳ Ｐゴシック" panose="020B0600070205080204" pitchFamily="34" charset="-128"/>
              </a:rPr>
              <a:t>Presentazione telematica Mod. Redditi  entro il 30 novembre</a:t>
            </a:r>
          </a:p>
          <a:p>
            <a:pPr eaLnBrk="1" hangingPunct="1">
              <a:lnSpc>
                <a:spcPct val="80000"/>
              </a:lnSpc>
            </a:pPr>
            <a:r>
              <a:rPr lang="it-IT" altLang="en-BE" sz="2000" dirty="0">
                <a:ea typeface="ＭＳ Ｐゴシック" panose="020B0600070205080204" pitchFamily="34" charset="-128"/>
              </a:rPr>
              <a:t>Inosservanza obblighi: Sanzioni formali e sostanziali (</a:t>
            </a:r>
            <a:r>
              <a:rPr lang="it-IT" altLang="en-BE" sz="2000" dirty="0" err="1">
                <a:ea typeface="ＭＳ Ｐゴシック" panose="020B0600070205080204" pitchFamily="34" charset="-128"/>
              </a:rPr>
              <a:t>DLgs</a:t>
            </a:r>
            <a:r>
              <a:rPr lang="it-IT" altLang="en-BE" sz="2000" dirty="0">
                <a:ea typeface="ＭＳ Ｐゴシック" panose="020B0600070205080204" pitchFamily="34" charset="-128"/>
              </a:rPr>
              <a:t> 471/1997)</a:t>
            </a:r>
          </a:p>
          <a:p>
            <a:pPr marL="0" indent="0" eaLnBrk="1" hangingPunct="1">
              <a:lnSpc>
                <a:spcPct val="80000"/>
              </a:lnSpc>
              <a:buNone/>
            </a:pPr>
            <a:endParaRPr lang="it-IT" altLang="en-BE" sz="2000" dirty="0">
              <a:ea typeface="ＭＳ Ｐゴシック" panose="020B0600070205080204" pitchFamily="34" charset="-128"/>
            </a:endParaRPr>
          </a:p>
        </p:txBody>
      </p:sp>
      <p:sp>
        <p:nvSpPr>
          <p:cNvPr id="4" name="Footer Placeholder 3">
            <a:extLst>
              <a:ext uri="{FF2B5EF4-FFF2-40B4-BE49-F238E27FC236}">
                <a16:creationId xmlns:a16="http://schemas.microsoft.com/office/drawing/2014/main" id="{4C41C40D-BD1E-BB6C-DC39-18ABBA6680D5}"/>
              </a:ext>
            </a:extLst>
          </p:cNvPr>
          <p:cNvSpPr>
            <a:spLocks noGrp="1"/>
          </p:cNvSpPr>
          <p:nvPr>
            <p:ph type="ftr" sz="quarter" idx="11"/>
          </p:nvPr>
        </p:nvSpPr>
        <p:spPr/>
        <p:txBody>
          <a:bodyPr rtlCol="0"/>
          <a:lstStyle/>
          <a:p>
            <a:pPr fontAlgn="auto">
              <a:spcBef>
                <a:spcPts val="0"/>
              </a:spcBef>
              <a:spcAft>
                <a:spcPts val="0"/>
              </a:spcAft>
              <a:defRPr/>
            </a:pPr>
            <a:r>
              <a:rPr lang="en-US">
                <a:solidFill>
                  <a:schemeClr val="tx1">
                    <a:tint val="75000"/>
                  </a:schemeClr>
                </a:solidFill>
                <a:latin typeface="+mn-lt"/>
                <a:ea typeface="+mn-ea"/>
              </a:rPr>
              <a:t>Gen.B.(r) Avv. Pierpaolo Rossi</a:t>
            </a:r>
            <a:endParaRPr lang="en-US" dirty="0">
              <a:solidFill>
                <a:schemeClr val="tx1">
                  <a:tint val="75000"/>
                </a:schemeClr>
              </a:solidFill>
              <a:latin typeface="+mn-lt"/>
              <a:ea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olo 1">
            <a:extLst>
              <a:ext uri="{FF2B5EF4-FFF2-40B4-BE49-F238E27FC236}">
                <a16:creationId xmlns:a16="http://schemas.microsoft.com/office/drawing/2014/main" id="{38E570CD-CFF3-0B52-BC82-0366B7796BC6}"/>
              </a:ext>
            </a:extLst>
          </p:cNvPr>
          <p:cNvSpPr>
            <a:spLocks noGrp="1"/>
          </p:cNvSpPr>
          <p:nvPr>
            <p:ph type="title"/>
          </p:nvPr>
        </p:nvSpPr>
        <p:spPr/>
        <p:txBody>
          <a:bodyPr/>
          <a:lstStyle/>
          <a:p>
            <a:r>
              <a:rPr lang="it-IT" altLang="it-IT">
                <a:ea typeface="ＭＳ Ｐゴシック" panose="020B0600070205080204" pitchFamily="34" charset="-128"/>
              </a:rPr>
              <a:t>Quadro RW</a:t>
            </a:r>
          </a:p>
        </p:txBody>
      </p:sp>
      <p:pic>
        <p:nvPicPr>
          <p:cNvPr id="19459" name="Segnaposto contenuto 6">
            <a:extLst>
              <a:ext uri="{FF2B5EF4-FFF2-40B4-BE49-F238E27FC236}">
                <a16:creationId xmlns:a16="http://schemas.microsoft.com/office/drawing/2014/main" id="{94590331-2312-4F71-6091-A86CA793E660}"/>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447800" y="1681163"/>
            <a:ext cx="6172200" cy="3267075"/>
          </a:xfrm>
        </p:spPr>
      </p:pic>
      <p:sp>
        <p:nvSpPr>
          <p:cNvPr id="19460" name="Segnaposto piè di pagina 3">
            <a:extLst>
              <a:ext uri="{FF2B5EF4-FFF2-40B4-BE49-F238E27FC236}">
                <a16:creationId xmlns:a16="http://schemas.microsoft.com/office/drawing/2014/main" id="{5E71B110-76F8-2DFB-7E66-68442D872859}"/>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BE" sz="1200">
                <a:solidFill>
                  <a:srgbClr val="898989"/>
                </a:solidFill>
              </a:rPr>
              <a:t>Gen.B.(r) Avv. Pierpaolo Rossi</a:t>
            </a:r>
          </a:p>
        </p:txBody>
      </p:sp>
      <p:sp>
        <p:nvSpPr>
          <p:cNvPr id="19461" name="Segnaposto numero diapositiva 4">
            <a:extLst>
              <a:ext uri="{FF2B5EF4-FFF2-40B4-BE49-F238E27FC236}">
                <a16:creationId xmlns:a16="http://schemas.microsoft.com/office/drawing/2014/main" id="{4E4F43CE-8ACF-801A-8656-4F65AADE6FF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374DE4F3-B567-6B4B-924B-5FA9084305C2}" type="slidenum">
              <a:rPr lang="en-US" altLang="it-IT" sz="1200">
                <a:solidFill>
                  <a:srgbClr val="898989"/>
                </a:solidFill>
              </a:rPr>
              <a:pPr>
                <a:spcBef>
                  <a:spcPct val="0"/>
                </a:spcBef>
                <a:buFontTx/>
                <a:buNone/>
              </a:pPr>
              <a:t>8</a:t>
            </a:fld>
            <a:endParaRPr lang="en-US" altLang="it-IT" sz="1200">
              <a:solidFill>
                <a:srgbClr val="898989"/>
              </a:solidFill>
            </a:endParaRPr>
          </a:p>
        </p:txBody>
      </p:sp>
      <p:pic>
        <p:nvPicPr>
          <p:cNvPr id="19462" name="Immagine 7">
            <a:extLst>
              <a:ext uri="{FF2B5EF4-FFF2-40B4-BE49-F238E27FC236}">
                <a16:creationId xmlns:a16="http://schemas.microsoft.com/office/drawing/2014/main" id="{D2D4C4A9-6953-78A6-9720-2B485584273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2775" y="4948238"/>
            <a:ext cx="71723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Number Placeholder 5">
            <a:extLst>
              <a:ext uri="{FF2B5EF4-FFF2-40B4-BE49-F238E27FC236}">
                <a16:creationId xmlns:a16="http://schemas.microsoft.com/office/drawing/2014/main" id="{F4FF1B91-BAA7-E475-9012-909E63B0211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505FB283-DEA6-6943-9FE1-414F102D8919}" type="slidenum">
              <a:rPr lang="en-US" altLang="en-BE" sz="1200" smtClean="0">
                <a:solidFill>
                  <a:srgbClr val="898989"/>
                </a:solidFill>
              </a:rPr>
              <a:pPr>
                <a:spcBef>
                  <a:spcPct val="0"/>
                </a:spcBef>
                <a:buFontTx/>
                <a:buNone/>
              </a:pPr>
              <a:t>9</a:t>
            </a:fld>
            <a:endParaRPr lang="en-US" altLang="en-BE" sz="1200">
              <a:solidFill>
                <a:srgbClr val="898989"/>
              </a:solidFill>
            </a:endParaRPr>
          </a:p>
        </p:txBody>
      </p:sp>
      <p:sp>
        <p:nvSpPr>
          <p:cNvPr id="29698" name="Title 1">
            <a:extLst>
              <a:ext uri="{FF2B5EF4-FFF2-40B4-BE49-F238E27FC236}">
                <a16:creationId xmlns:a16="http://schemas.microsoft.com/office/drawing/2014/main" id="{E07F9E70-8EFC-7E0B-025A-FE257A689B58}"/>
              </a:ext>
            </a:extLst>
          </p:cNvPr>
          <p:cNvSpPr>
            <a:spLocks noGrp="1"/>
          </p:cNvSpPr>
          <p:nvPr>
            <p:ph type="title"/>
          </p:nvPr>
        </p:nvSpPr>
        <p:spPr>
          <a:xfrm>
            <a:off x="138896" y="49213"/>
            <a:ext cx="8843058" cy="655637"/>
          </a:xfrm>
        </p:spPr>
        <p:txBody>
          <a:bodyPr/>
          <a:lstStyle/>
          <a:p>
            <a:pPr eaLnBrk="1" hangingPunct="1"/>
            <a:r>
              <a:rPr lang="en-US" altLang="en-BE" b="1" dirty="0" err="1">
                <a:ea typeface="ＭＳ Ｐゴシック" panose="020B0600070205080204" pitchFamily="34" charset="-128"/>
              </a:rPr>
              <a:t>Sanzioni</a:t>
            </a:r>
            <a:r>
              <a:rPr lang="en-US" altLang="en-BE" b="1" dirty="0">
                <a:ea typeface="ＭＳ Ｐゴシック" panose="020B0600070205080204" pitchFamily="34" charset="-128"/>
              </a:rPr>
              <a:t> per </a:t>
            </a:r>
            <a:r>
              <a:rPr lang="en-US" altLang="en-BE" b="1" dirty="0" err="1">
                <a:ea typeface="ＭＳ Ｐゴシック" panose="020B0600070205080204" pitchFamily="34" charset="-128"/>
              </a:rPr>
              <a:t>violazioni</a:t>
            </a:r>
            <a:endParaRPr lang="en-US" altLang="en-BE" b="1" dirty="0">
              <a:ea typeface="ＭＳ Ｐゴシック" panose="020B0600070205080204" pitchFamily="34" charset="-128"/>
            </a:endParaRPr>
          </a:p>
        </p:txBody>
      </p:sp>
      <p:graphicFrame>
        <p:nvGraphicFramePr>
          <p:cNvPr id="2" name="Content Placeholder 1">
            <a:extLst>
              <a:ext uri="{FF2B5EF4-FFF2-40B4-BE49-F238E27FC236}">
                <a16:creationId xmlns:a16="http://schemas.microsoft.com/office/drawing/2014/main" id="{A3F2789F-0E12-9844-BE10-4873EE16A3FF}"/>
              </a:ext>
            </a:extLst>
          </p:cNvPr>
          <p:cNvGraphicFramePr>
            <a:graphicFrameLocks noGrp="1"/>
          </p:cNvGraphicFramePr>
          <p:nvPr>
            <p:ph idx="1"/>
          </p:nvPr>
        </p:nvGraphicFramePr>
        <p:xfrm>
          <a:off x="815975" y="704850"/>
          <a:ext cx="7697788" cy="6032696"/>
        </p:xfrm>
        <a:graphic>
          <a:graphicData uri="http://schemas.openxmlformats.org/drawingml/2006/table">
            <a:tbl>
              <a:tblPr/>
              <a:tblGrid>
                <a:gridCol w="2852800">
                  <a:extLst>
                    <a:ext uri="{9D8B030D-6E8A-4147-A177-3AD203B41FA5}">
                      <a16:colId xmlns:a16="http://schemas.microsoft.com/office/drawing/2014/main" val="20000"/>
                    </a:ext>
                  </a:extLst>
                </a:gridCol>
                <a:gridCol w="2533343">
                  <a:extLst>
                    <a:ext uri="{9D8B030D-6E8A-4147-A177-3AD203B41FA5}">
                      <a16:colId xmlns:a16="http://schemas.microsoft.com/office/drawing/2014/main" val="20001"/>
                    </a:ext>
                  </a:extLst>
                </a:gridCol>
                <a:gridCol w="2311645">
                  <a:extLst>
                    <a:ext uri="{9D8B030D-6E8A-4147-A177-3AD203B41FA5}">
                      <a16:colId xmlns:a16="http://schemas.microsoft.com/office/drawing/2014/main" val="20002"/>
                    </a:ext>
                  </a:extLst>
                </a:gridCol>
              </a:tblGrid>
              <a:tr h="287041">
                <a:tc>
                  <a:txBody>
                    <a:bodyPr/>
                    <a:lstStyle/>
                    <a:p>
                      <a:r>
                        <a:rPr lang="en-GB" sz="1100" b="1" cap="all">
                          <a:effectLst/>
                          <a:latin typeface="Montserrat" panose="020F0502020204030204" pitchFamily="34" charset="0"/>
                        </a:rPr>
                        <a:t>VIOLAZIONE</a:t>
                      </a:r>
                    </a:p>
                  </a:txBody>
                  <a:tcPr marL="89555" marR="89555" marT="59704" marB="59704" anchor="ctr">
                    <a:lnL>
                      <a:noFill/>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b="1" cap="all">
                          <a:effectLst/>
                          <a:latin typeface="Montserrat" panose="020F0502020204030204" pitchFamily="34" charset="0"/>
                        </a:rPr>
                        <a:t>SANZIONE</a:t>
                      </a:r>
                    </a:p>
                  </a:txBody>
                  <a:tcPr marL="89555" marR="89555" marT="59704" marB="59704" anchor="ctr">
                    <a:lnL w="9525" cap="flat" cmpd="sng" algn="ctr">
                      <a:solidFill>
                        <a:srgbClr val="E4DCD1"/>
                      </a:solidFill>
                      <a:prstDash val="solid"/>
                      <a:round/>
                      <a:headEnd type="none" w="med" len="med"/>
                      <a:tailEnd type="none" w="med" len="med"/>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b="1" cap="all">
                          <a:effectLst/>
                          <a:latin typeface="Montserrat" panose="020F0502020204030204" pitchFamily="34" charset="0"/>
                        </a:rPr>
                        <a:t>NORMA</a:t>
                      </a:r>
                    </a:p>
                  </a:txBody>
                  <a:tcPr marL="89555" marR="89555" marT="59704" marB="59704" anchor="ctr">
                    <a:lnL w="9525" cap="flat" cmpd="sng" algn="ctr">
                      <a:solidFill>
                        <a:srgbClr val="E4DCD1"/>
                      </a:solidFill>
                      <a:prstDash val="solid"/>
                      <a:round/>
                      <a:headEnd type="none" w="med" len="med"/>
                      <a:tailEnd type="none" w="med" len="med"/>
                    </a:lnL>
                    <a:lnR>
                      <a:noFill/>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extLst>
                  <a:ext uri="{0D108BD9-81ED-4DB2-BD59-A6C34878D82A}">
                    <a16:rowId xmlns:a16="http://schemas.microsoft.com/office/drawing/2014/main" val="10000"/>
                  </a:ext>
                </a:extLst>
              </a:tr>
              <a:tr h="454675">
                <a:tc>
                  <a:txBody>
                    <a:bodyPr/>
                    <a:lstStyle/>
                    <a:p>
                      <a:r>
                        <a:rPr lang="en-GB" sz="1100" b="1" cap="all" dirty="0">
                          <a:effectLst/>
                          <a:latin typeface="Montserrat" panose="020F0502020204030204" pitchFamily="34" charset="0"/>
                        </a:rPr>
                        <a:t>OMESSA PRESENTAZIONE DEL QUADRO RW</a:t>
                      </a:r>
                    </a:p>
                  </a:txBody>
                  <a:tcPr marL="89555" marR="89555" marT="59704" marB="59704" anchor="ctr">
                    <a:lnL>
                      <a:noFill/>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b="1" cap="all">
                          <a:effectLst/>
                          <a:latin typeface="Montserrat" panose="020F0502020204030204" pitchFamily="34" charset="0"/>
                        </a:rPr>
                        <a:t>258 EURO (SE IL RITARDO NON SUPERA 90 GIORNI)</a:t>
                      </a:r>
                    </a:p>
                  </a:txBody>
                  <a:tcPr marL="89555" marR="89555" marT="59704" marB="59704" anchor="ctr">
                    <a:lnL w="9525" cap="flat" cmpd="sng" algn="ctr">
                      <a:solidFill>
                        <a:srgbClr val="E4DCD1"/>
                      </a:solidFill>
                      <a:prstDash val="solid"/>
                      <a:round/>
                      <a:headEnd type="none" w="med" len="med"/>
                      <a:tailEnd type="none" w="med" len="med"/>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b="1" u="sng" cap="all" dirty="0">
                          <a:solidFill>
                            <a:srgbClr val="0069E0"/>
                          </a:solidFill>
                          <a:effectLst/>
                          <a:latin typeface="Montserrat" panose="020F0502020204030204" pitchFamily="34" charset="0"/>
                          <a:hlinkClick r:id="rId3"/>
                        </a:rPr>
                        <a:t>ARTICOLO 5, DL 167/1990</a:t>
                      </a:r>
                      <a:endParaRPr lang="en-GB" sz="1100" b="1" cap="all" dirty="0">
                        <a:effectLst/>
                        <a:latin typeface="Montserrat" panose="020F0502020204030204" pitchFamily="34" charset="0"/>
                      </a:endParaRPr>
                    </a:p>
                  </a:txBody>
                  <a:tcPr marL="89555" marR="89555" marT="59704" marB="59704" anchor="ctr">
                    <a:lnL w="9525" cap="flat" cmpd="sng" algn="ctr">
                      <a:solidFill>
                        <a:srgbClr val="E4DCD1"/>
                      </a:solidFill>
                      <a:prstDash val="solid"/>
                      <a:round/>
                      <a:headEnd type="none" w="med" len="med"/>
                      <a:tailEnd type="none" w="med" len="med"/>
                    </a:lnL>
                    <a:lnR>
                      <a:noFill/>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extLst>
                  <a:ext uri="{0D108BD9-81ED-4DB2-BD59-A6C34878D82A}">
                    <a16:rowId xmlns:a16="http://schemas.microsoft.com/office/drawing/2014/main" val="10001"/>
                  </a:ext>
                </a:extLst>
              </a:tr>
              <a:tr h="957576">
                <a:tc>
                  <a:txBody>
                    <a:bodyPr/>
                    <a:lstStyle/>
                    <a:p>
                      <a:r>
                        <a:rPr lang="en-GB" sz="1100" b="1" cap="all" dirty="0">
                          <a:effectLst/>
                          <a:latin typeface="Montserrat" panose="020F0502020204030204" pitchFamily="34" charset="0"/>
                        </a:rPr>
                        <a:t>IRREGOLARE COMPILAZIONE DEL QUADRO RW</a:t>
                      </a:r>
                    </a:p>
                  </a:txBody>
                  <a:tcPr marL="89555" marR="89555" marT="59704" marB="59704" anchor="ctr">
                    <a:lnL>
                      <a:noFill/>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b="1" cap="all">
                          <a:effectLst/>
                          <a:latin typeface="Montserrat" panose="020F0502020204030204" pitchFamily="34" charset="0"/>
                        </a:rPr>
                        <a:t>DAL 3% AL 15% DELL'IMPORTO </a:t>
                      </a:r>
                      <a:br>
                        <a:rPr lang="en-GB" sz="1100" b="1" cap="all">
                          <a:effectLst/>
                          <a:latin typeface="Montserrat" panose="020F0502020204030204" pitchFamily="34" charset="0"/>
                        </a:rPr>
                      </a:br>
                      <a:r>
                        <a:rPr lang="en-GB" sz="1100" b="1" cap="all">
                          <a:effectLst/>
                          <a:latin typeface="Montserrat" panose="020F0502020204030204" pitchFamily="34" charset="0"/>
                        </a:rPr>
                        <a:t>NON SEGNALATO (DAL 6% AL 30% SE L'INVESTIMENTO O L'ATTIVITÀ SONO IN UN PARADISO FISCALE)</a:t>
                      </a:r>
                    </a:p>
                  </a:txBody>
                  <a:tcPr marL="89555" marR="89555" marT="59704" marB="59704" anchor="ctr">
                    <a:lnL w="9525" cap="flat" cmpd="sng" algn="ctr">
                      <a:solidFill>
                        <a:srgbClr val="E4DCD1"/>
                      </a:solidFill>
                      <a:prstDash val="solid"/>
                      <a:round/>
                      <a:headEnd type="none" w="med" len="med"/>
                      <a:tailEnd type="none" w="med" len="med"/>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r>
                        <a:rPr lang="en-GB" sz="1100" b="1" u="sng" cap="all" dirty="0">
                          <a:solidFill>
                            <a:srgbClr val="0069E0"/>
                          </a:solidFill>
                          <a:effectLst/>
                          <a:latin typeface="Montserrat" panose="020F0502020204030204" pitchFamily="34" charset="0"/>
                          <a:hlinkClick r:id="rId3"/>
                        </a:rPr>
                        <a:t>ARTICOLO 5, DL 167/1990</a:t>
                      </a:r>
                      <a:endParaRPr lang="en-GB" sz="1100" b="1" cap="all" dirty="0">
                        <a:effectLst/>
                        <a:latin typeface="Montserrat" panose="020F0502020204030204" pitchFamily="34" charset="0"/>
                      </a:endParaRPr>
                    </a:p>
                  </a:txBody>
                  <a:tcPr marL="89555" marR="89555" marT="59704" marB="59704" anchor="ctr">
                    <a:lnL w="9525" cap="flat" cmpd="sng" algn="ctr">
                      <a:solidFill>
                        <a:srgbClr val="E4DCD1"/>
                      </a:solidFill>
                      <a:prstDash val="solid"/>
                      <a:round/>
                      <a:headEnd type="none" w="med" len="med"/>
                      <a:tailEnd type="none" w="med" len="med"/>
                    </a:lnL>
                    <a:lnR>
                      <a:noFill/>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extLst>
                  <a:ext uri="{0D108BD9-81ED-4DB2-BD59-A6C34878D82A}">
                    <a16:rowId xmlns:a16="http://schemas.microsoft.com/office/drawing/2014/main" val="10002"/>
                  </a:ext>
                </a:extLst>
              </a:tr>
              <a:tr h="1125210">
                <a:tc>
                  <a:txBody>
                    <a:bodyPr/>
                    <a:lstStyle/>
                    <a:p>
                      <a:r>
                        <a:rPr lang="en-GB" sz="1100" b="1" cap="all">
                          <a:effectLst/>
                          <a:latin typeface="Montserrat" panose="020F0502020204030204" pitchFamily="34" charset="0"/>
                        </a:rPr>
                        <a:t>REDDITI PRESUNTI IN CASO DI VIOLAZIONE DELLE NORME SU RW SE LO STATO ESTERO È UN PARADISO FISCALE (DICHIARAZIONE DEI REDDITI PRESENTATA)</a:t>
                      </a:r>
                    </a:p>
                  </a:txBody>
                  <a:tcPr marL="89555" marR="89555" marT="59704" marB="59704" anchor="ctr">
                    <a:lnL>
                      <a:noFill/>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100" b="1" cap="all" dirty="0">
                          <a:effectLst/>
                          <a:latin typeface="Montserrat" panose="020F0502020204030204" pitchFamily="34" charset="0"/>
                        </a:rPr>
                        <a:t>DAL 180% AL 360% DELL'IMPOSTA DOVUTA, </a:t>
                      </a:r>
                      <a:r>
                        <a:rPr lang="en-GB" sz="1100" b="1" cap="all" dirty="0" err="1">
                          <a:effectLst/>
                          <a:latin typeface="Montserrat" panose="020F0502020204030204" pitchFamily="34" charset="0"/>
                        </a:rPr>
                        <a:t>ridotta</a:t>
                      </a:r>
                      <a:r>
                        <a:rPr lang="en-GB" sz="1100" b="1" cap="all" dirty="0">
                          <a:effectLst/>
                          <a:latin typeface="Montserrat" panose="020F0502020204030204" pitchFamily="34" charset="0"/>
                        </a:rPr>
                        <a:t> di 1/3 se </a:t>
                      </a:r>
                      <a:r>
                        <a:rPr lang="en-GB" sz="1100" b="1" cap="all" dirty="0" err="1">
                          <a:effectLst/>
                          <a:latin typeface="Montserrat" panose="020F0502020204030204" pitchFamily="34" charset="0"/>
                        </a:rPr>
                        <a:t>evasione</a:t>
                      </a:r>
                      <a:r>
                        <a:rPr lang="en-GB" sz="1100" b="1" cap="all" dirty="0">
                          <a:effectLst/>
                          <a:latin typeface="Montserrat" panose="020F0502020204030204" pitchFamily="34" charset="0"/>
                        </a:rPr>
                        <a:t> non </a:t>
                      </a:r>
                      <a:r>
                        <a:rPr lang="en-GB" sz="1100" b="1" cap="all" dirty="0" err="1">
                          <a:effectLst/>
                          <a:latin typeface="Montserrat" panose="020F0502020204030204" pitchFamily="34" charset="0"/>
                        </a:rPr>
                        <a:t>supera</a:t>
                      </a:r>
                      <a:r>
                        <a:rPr lang="en-GB" sz="1100" b="1" cap="all" dirty="0">
                          <a:effectLst/>
                          <a:latin typeface="Montserrat" panose="020F0502020204030204" pitchFamily="34" charset="0"/>
                        </a:rPr>
                        <a:t> 30.000 euro</a:t>
                      </a:r>
                    </a:p>
                  </a:txBody>
                  <a:tcPr marL="89555" marR="89555" marT="59704" marB="59704" anchor="ctr">
                    <a:lnL w="9525" cap="flat" cmpd="sng" algn="ctr">
                      <a:solidFill>
                        <a:srgbClr val="E4DCD1"/>
                      </a:solidFill>
                      <a:prstDash val="solid"/>
                      <a:round/>
                      <a:headEnd type="none" w="med" len="med"/>
                      <a:tailEnd type="none" w="med" len="med"/>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100" b="1" cap="all" dirty="0">
                          <a:effectLst/>
                          <a:latin typeface="Montserrat" panose="020F0502020204030204" pitchFamily="34" charset="0"/>
                        </a:rPr>
                        <a:t>ARTICOLO 12, DL 167/1990 + </a:t>
                      </a:r>
                      <a:r>
                        <a:rPr lang="en-GB" sz="1100" b="1" cap="all" dirty="0" err="1">
                          <a:effectLst/>
                          <a:latin typeface="Montserrat" panose="020F0502020204030204" pitchFamily="34" charset="0"/>
                        </a:rPr>
                        <a:t>Articolo</a:t>
                      </a:r>
                      <a:r>
                        <a:rPr lang="en-GB" sz="1100" b="1" cap="all" dirty="0">
                          <a:effectLst/>
                          <a:latin typeface="Montserrat" panose="020F0502020204030204" pitchFamily="34" charset="0"/>
                        </a:rPr>
                        <a:t> 1, </a:t>
                      </a:r>
                      <a:r>
                        <a:rPr lang="en-GB" sz="1100" b="1" cap="all" dirty="0" err="1">
                          <a:effectLst/>
                          <a:latin typeface="Montserrat" panose="020F0502020204030204" pitchFamily="34" charset="0"/>
                        </a:rPr>
                        <a:t>Dlgs</a:t>
                      </a:r>
                      <a:r>
                        <a:rPr lang="en-GB" sz="1100" b="1" cap="all" dirty="0">
                          <a:effectLst/>
                          <a:latin typeface="Montserrat" panose="020F0502020204030204" pitchFamily="34" charset="0"/>
                        </a:rPr>
                        <a:t> 471/1997</a:t>
                      </a:r>
                    </a:p>
                    <a:p>
                      <a:endParaRPr lang="en-GB" sz="1100" b="1" cap="all" dirty="0">
                        <a:effectLst/>
                        <a:latin typeface="Montserrat" panose="020F0502020204030204" pitchFamily="34" charset="0"/>
                      </a:endParaRPr>
                    </a:p>
                  </a:txBody>
                  <a:tcPr marL="89555" marR="89555" marT="59704" marB="59704" anchor="ctr">
                    <a:lnL w="9525" cap="flat" cmpd="sng" algn="ctr">
                      <a:solidFill>
                        <a:srgbClr val="E4DCD1"/>
                      </a:solidFill>
                      <a:prstDash val="solid"/>
                      <a:round/>
                      <a:headEnd type="none" w="med" len="med"/>
                      <a:tailEnd type="none" w="med" len="med"/>
                    </a:lnL>
                    <a:lnR>
                      <a:noFill/>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extLst>
                  <a:ext uri="{0D108BD9-81ED-4DB2-BD59-A6C34878D82A}">
                    <a16:rowId xmlns:a16="http://schemas.microsoft.com/office/drawing/2014/main" val="10003"/>
                  </a:ext>
                </a:extLst>
              </a:tr>
              <a:tr h="1125210">
                <a:tc>
                  <a:txBody>
                    <a:bodyPr/>
                    <a:lstStyle/>
                    <a:p>
                      <a:r>
                        <a:rPr lang="en-GB" sz="1100" b="1" cap="all" dirty="0">
                          <a:effectLst/>
                          <a:latin typeface="Montserrat" panose="020F0502020204030204" pitchFamily="34" charset="0"/>
                        </a:rPr>
                        <a:t>REDDITI PRESUNTI IN CASO DI VIOLAZIONE DELLE NORME SU RW SE LO STATO ESTERO </a:t>
                      </a:r>
                      <a:r>
                        <a:rPr lang="en-GB" sz="1100" b="1" cap="all" dirty="0" err="1">
                          <a:effectLst/>
                          <a:latin typeface="Montserrat" panose="020F0502020204030204" pitchFamily="34" charset="0"/>
                        </a:rPr>
                        <a:t>È</a:t>
                      </a:r>
                      <a:r>
                        <a:rPr lang="en-GB" sz="1100" b="1" cap="all" dirty="0">
                          <a:effectLst/>
                          <a:latin typeface="Montserrat" panose="020F0502020204030204" pitchFamily="34" charset="0"/>
                        </a:rPr>
                        <a:t> UN PARADISO FISCALE (DICHIARAZIONE DEI REDDITI OMESSA)</a:t>
                      </a:r>
                    </a:p>
                  </a:txBody>
                  <a:tcPr marL="89555" marR="89555" marT="59704" marB="59704" anchor="ctr">
                    <a:lnL>
                      <a:noFill/>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100" b="1" cap="all" dirty="0">
                          <a:effectLst/>
                          <a:latin typeface="Montserrat" panose="020F0502020204030204" pitchFamily="34" charset="0"/>
                        </a:rPr>
                        <a:t>DAL 240% AL 480% DELL'IMPOSTA DOVUTA, </a:t>
                      </a:r>
                      <a:r>
                        <a:rPr lang="en-GB" sz="1100" b="1" cap="all" dirty="0" err="1">
                          <a:effectLst/>
                          <a:latin typeface="Montserrat" panose="020F0502020204030204" pitchFamily="34" charset="0"/>
                        </a:rPr>
                        <a:t>ridotta</a:t>
                      </a:r>
                      <a:r>
                        <a:rPr lang="en-GB" sz="1100" b="1" cap="all" dirty="0">
                          <a:effectLst/>
                          <a:latin typeface="Montserrat" panose="020F0502020204030204" pitchFamily="34" charset="0"/>
                        </a:rPr>
                        <a:t> di 1/3 se </a:t>
                      </a:r>
                      <a:r>
                        <a:rPr lang="en-GB" sz="1100" b="1" cap="all" dirty="0" err="1">
                          <a:effectLst/>
                          <a:latin typeface="Montserrat" panose="020F0502020204030204" pitchFamily="34" charset="0"/>
                        </a:rPr>
                        <a:t>evasione</a:t>
                      </a:r>
                      <a:r>
                        <a:rPr lang="en-GB" sz="1100" b="1" cap="all" dirty="0">
                          <a:effectLst/>
                          <a:latin typeface="Montserrat" panose="020F0502020204030204" pitchFamily="34" charset="0"/>
                        </a:rPr>
                        <a:t> non </a:t>
                      </a:r>
                      <a:r>
                        <a:rPr lang="en-GB" sz="1100" b="1" cap="all" dirty="0" err="1">
                          <a:effectLst/>
                          <a:latin typeface="Montserrat" panose="020F0502020204030204" pitchFamily="34" charset="0"/>
                        </a:rPr>
                        <a:t>supera</a:t>
                      </a:r>
                      <a:r>
                        <a:rPr lang="en-GB" sz="1100" b="1" cap="all" dirty="0">
                          <a:effectLst/>
                          <a:latin typeface="Montserrat" panose="020F0502020204030204" pitchFamily="34" charset="0"/>
                        </a:rPr>
                        <a:t> 30.000 euro</a:t>
                      </a:r>
                    </a:p>
                    <a:p>
                      <a:r>
                        <a:rPr lang="en-GB" sz="1100" b="1" cap="all" dirty="0">
                          <a:effectLst/>
                          <a:latin typeface="Montserrat" panose="020F0502020204030204" pitchFamily="34" charset="0"/>
                        </a:rPr>
                        <a:t>(CON UN MINIMO DI 500 EURO)</a:t>
                      </a:r>
                    </a:p>
                  </a:txBody>
                  <a:tcPr marL="89555" marR="89555" marT="59704" marB="59704" anchor="ctr">
                    <a:lnL w="9525" cap="flat" cmpd="sng" algn="ctr">
                      <a:solidFill>
                        <a:srgbClr val="E4DCD1"/>
                      </a:solidFill>
                      <a:prstDash val="solid"/>
                      <a:round/>
                      <a:headEnd type="none" w="med" len="med"/>
                      <a:tailEnd type="none" w="med" len="med"/>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100" b="1" cap="all" dirty="0">
                          <a:effectLst/>
                          <a:latin typeface="Montserrat" panose="020F0502020204030204" pitchFamily="34" charset="0"/>
                        </a:rPr>
                        <a:t>ARTICOLO 12, DL 167/1990 + </a:t>
                      </a:r>
                      <a:r>
                        <a:rPr lang="en-GB" sz="1100" b="1" cap="all" dirty="0" err="1">
                          <a:effectLst/>
                          <a:latin typeface="Montserrat" panose="020F0502020204030204" pitchFamily="34" charset="0"/>
                        </a:rPr>
                        <a:t>Articolo</a:t>
                      </a:r>
                      <a:r>
                        <a:rPr lang="en-GB" sz="1100" b="1" cap="all" dirty="0">
                          <a:effectLst/>
                          <a:latin typeface="Montserrat" panose="020F0502020204030204" pitchFamily="34" charset="0"/>
                        </a:rPr>
                        <a:t> 1, </a:t>
                      </a:r>
                      <a:r>
                        <a:rPr lang="en-GB" sz="1100" b="1" cap="all" dirty="0" err="1">
                          <a:effectLst/>
                          <a:latin typeface="Montserrat" panose="020F0502020204030204" pitchFamily="34" charset="0"/>
                        </a:rPr>
                        <a:t>Dlgs</a:t>
                      </a:r>
                      <a:r>
                        <a:rPr lang="en-GB" sz="1100" b="1" cap="all" dirty="0">
                          <a:effectLst/>
                          <a:latin typeface="Montserrat" panose="020F0502020204030204" pitchFamily="34" charset="0"/>
                        </a:rPr>
                        <a:t> 471/1997</a:t>
                      </a:r>
                    </a:p>
                    <a:p>
                      <a:endParaRPr lang="en-GB" sz="1100" b="1" cap="all" dirty="0">
                        <a:effectLst/>
                        <a:latin typeface="Montserrat" panose="020F0502020204030204" pitchFamily="34" charset="0"/>
                      </a:endParaRPr>
                    </a:p>
                  </a:txBody>
                  <a:tcPr marL="89555" marR="89555" marT="59704" marB="59704" anchor="ctr">
                    <a:lnL w="9525" cap="flat" cmpd="sng" algn="ctr">
                      <a:solidFill>
                        <a:srgbClr val="E4DCD1"/>
                      </a:solidFill>
                      <a:prstDash val="solid"/>
                      <a:round/>
                      <a:headEnd type="none" w="med" len="med"/>
                      <a:tailEnd type="none" w="med" len="med"/>
                    </a:lnL>
                    <a:lnR>
                      <a:noFill/>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extLst>
                  <a:ext uri="{0D108BD9-81ED-4DB2-BD59-A6C34878D82A}">
                    <a16:rowId xmlns:a16="http://schemas.microsoft.com/office/drawing/2014/main" val="10004"/>
                  </a:ext>
                </a:extLst>
              </a:tr>
              <a:tr h="957576">
                <a:tc>
                  <a:txBody>
                    <a:bodyPr/>
                    <a:lstStyle/>
                    <a:p>
                      <a:r>
                        <a:rPr lang="en-GB" sz="1100" b="1" cap="all" dirty="0" err="1">
                          <a:effectLst/>
                          <a:latin typeface="Montserrat" panose="020F0502020204030204" pitchFamily="34" charset="0"/>
                        </a:rPr>
                        <a:t>Omessa</a:t>
                      </a:r>
                      <a:r>
                        <a:rPr lang="en-GB" sz="1100" b="1" cap="all" dirty="0">
                          <a:effectLst/>
                          <a:latin typeface="Montserrat" panose="020F0502020204030204" pitchFamily="34" charset="0"/>
                        </a:rPr>
                        <a:t> </a:t>
                      </a:r>
                      <a:r>
                        <a:rPr lang="en-GB" sz="1100" b="1" cap="all" dirty="0" err="1">
                          <a:effectLst/>
                          <a:latin typeface="Montserrat" panose="020F0502020204030204" pitchFamily="34" charset="0"/>
                        </a:rPr>
                        <a:t>dichiarazione</a:t>
                      </a:r>
                      <a:r>
                        <a:rPr lang="en-GB" sz="1100" b="1" cap="all" dirty="0">
                          <a:effectLst/>
                          <a:latin typeface="Montserrat" panose="020F0502020204030204" pitchFamily="34" charset="0"/>
                        </a:rPr>
                        <a:t> IVIE e IVAFE</a:t>
                      </a:r>
                    </a:p>
                  </a:txBody>
                  <a:tcPr marL="89555" marR="89555" marT="59704" marB="59704" anchor="ctr">
                    <a:lnL>
                      <a:noFill/>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100" b="1" cap="all" dirty="0">
                          <a:effectLst/>
                          <a:latin typeface="Montserrat" panose="020F0502020204030204" pitchFamily="34" charset="0"/>
                        </a:rPr>
                        <a:t>DAL 120% AL 240% DELL'IMPOSTA DOVUTA, </a:t>
                      </a:r>
                      <a:r>
                        <a:rPr lang="en-GB" sz="1100" b="1" cap="all" dirty="0" err="1">
                          <a:effectLst/>
                          <a:latin typeface="Montserrat" panose="020F0502020204030204" pitchFamily="34" charset="0"/>
                        </a:rPr>
                        <a:t>ridotta</a:t>
                      </a:r>
                      <a:r>
                        <a:rPr lang="en-GB" sz="1100" b="1" cap="all" dirty="0">
                          <a:effectLst/>
                          <a:latin typeface="Montserrat" panose="020F0502020204030204" pitchFamily="34" charset="0"/>
                        </a:rPr>
                        <a:t> di 1/3 se </a:t>
                      </a:r>
                      <a:r>
                        <a:rPr lang="en-GB" sz="1100" b="1" cap="all" dirty="0" err="1">
                          <a:effectLst/>
                          <a:latin typeface="Montserrat" panose="020F0502020204030204" pitchFamily="34" charset="0"/>
                        </a:rPr>
                        <a:t>evasione</a:t>
                      </a:r>
                      <a:r>
                        <a:rPr lang="en-GB" sz="1100" b="1" cap="all" dirty="0">
                          <a:effectLst/>
                          <a:latin typeface="Montserrat" panose="020F0502020204030204" pitchFamily="34" charset="0"/>
                        </a:rPr>
                        <a:t> non </a:t>
                      </a:r>
                      <a:r>
                        <a:rPr lang="en-GB" sz="1100" b="1" cap="all" dirty="0" err="1">
                          <a:effectLst/>
                          <a:latin typeface="Montserrat" panose="020F0502020204030204" pitchFamily="34" charset="0"/>
                        </a:rPr>
                        <a:t>supera</a:t>
                      </a:r>
                      <a:r>
                        <a:rPr lang="en-GB" sz="1100" b="1" cap="all" dirty="0">
                          <a:effectLst/>
                          <a:latin typeface="Montserrat" panose="020F0502020204030204" pitchFamily="34" charset="0"/>
                        </a:rPr>
                        <a:t> 30.000 euro</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cap="all" dirty="0">
                        <a:effectLst/>
                        <a:latin typeface="Montserrat" panose="020F0502020204030204" pitchFamily="34" charset="0"/>
                      </a:endParaRPr>
                    </a:p>
                  </a:txBody>
                  <a:tcPr marL="89555" marR="89555" marT="59704" marB="59704" anchor="ctr">
                    <a:lnL w="9525" cap="flat" cmpd="sng" algn="ctr">
                      <a:solidFill>
                        <a:srgbClr val="E4DCD1"/>
                      </a:solidFill>
                      <a:prstDash val="solid"/>
                      <a:round/>
                      <a:headEnd type="none" w="med" len="med"/>
                      <a:tailEnd type="none" w="med" len="med"/>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100" b="1" cap="all" dirty="0" err="1">
                          <a:effectLst/>
                          <a:latin typeface="Montserrat" panose="020F0502020204030204" pitchFamily="34" charset="0"/>
                        </a:rPr>
                        <a:t>Articolo</a:t>
                      </a:r>
                      <a:r>
                        <a:rPr lang="en-GB" sz="1100" b="1" cap="all" dirty="0">
                          <a:effectLst/>
                          <a:latin typeface="Montserrat" panose="020F0502020204030204" pitchFamily="34" charset="0"/>
                        </a:rPr>
                        <a:t> 19, Dl 201/2011 + </a:t>
                      </a:r>
                      <a:r>
                        <a:rPr lang="en-GB" sz="1100" b="1" cap="all" dirty="0" err="1">
                          <a:effectLst/>
                          <a:latin typeface="Montserrat" panose="020F0502020204030204" pitchFamily="34" charset="0"/>
                        </a:rPr>
                        <a:t>Articolo</a:t>
                      </a:r>
                      <a:r>
                        <a:rPr lang="en-GB" sz="1100" b="1" cap="all" dirty="0">
                          <a:effectLst/>
                          <a:latin typeface="Montserrat" panose="020F0502020204030204" pitchFamily="34" charset="0"/>
                        </a:rPr>
                        <a:t> 1, </a:t>
                      </a:r>
                      <a:r>
                        <a:rPr lang="en-GB" sz="1100" b="1" cap="all" dirty="0" err="1">
                          <a:effectLst/>
                          <a:latin typeface="Montserrat" panose="020F0502020204030204" pitchFamily="34" charset="0"/>
                        </a:rPr>
                        <a:t>Dlgs</a:t>
                      </a:r>
                      <a:r>
                        <a:rPr lang="en-GB" sz="1100" b="1" cap="all" dirty="0">
                          <a:effectLst/>
                          <a:latin typeface="Montserrat" panose="020F0502020204030204" pitchFamily="34" charset="0"/>
                        </a:rPr>
                        <a:t> 471/1997</a:t>
                      </a:r>
                    </a:p>
                    <a:p>
                      <a:endParaRPr lang="en-GB" sz="1100" b="1" cap="all" dirty="0">
                        <a:effectLst/>
                        <a:latin typeface="Montserrat" panose="020F0502020204030204" pitchFamily="34" charset="0"/>
                      </a:endParaRPr>
                    </a:p>
                  </a:txBody>
                  <a:tcPr marL="89555" marR="89555" marT="59704" marB="59704" anchor="ctr">
                    <a:lnL w="9525" cap="flat" cmpd="sng" algn="ctr">
                      <a:solidFill>
                        <a:srgbClr val="E4DCD1"/>
                      </a:solidFill>
                      <a:prstDash val="solid"/>
                      <a:round/>
                      <a:headEnd type="none" w="med" len="med"/>
                      <a:tailEnd type="none" w="med" len="med"/>
                    </a:lnL>
                    <a:lnR>
                      <a:noFill/>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extLst>
                  <a:ext uri="{0D108BD9-81ED-4DB2-BD59-A6C34878D82A}">
                    <a16:rowId xmlns:a16="http://schemas.microsoft.com/office/drawing/2014/main" val="10005"/>
                  </a:ext>
                </a:extLst>
              </a:tr>
              <a:tr h="1125210">
                <a:tc>
                  <a:txBody>
                    <a:bodyPr/>
                    <a:lstStyle/>
                    <a:p>
                      <a:r>
                        <a:rPr lang="en-GB" sz="1100" b="1" cap="all" dirty="0" err="1">
                          <a:effectLst/>
                          <a:latin typeface="Montserrat" panose="020F0502020204030204" pitchFamily="34" charset="0"/>
                        </a:rPr>
                        <a:t>Infedele</a:t>
                      </a:r>
                      <a:r>
                        <a:rPr lang="en-GB" sz="1100" b="1" cap="all" dirty="0">
                          <a:effectLst/>
                          <a:latin typeface="Montserrat" panose="020F0502020204030204" pitchFamily="34" charset="0"/>
                        </a:rPr>
                        <a:t> </a:t>
                      </a:r>
                      <a:r>
                        <a:rPr lang="en-GB" sz="1100" b="1" cap="all" dirty="0" err="1">
                          <a:effectLst/>
                          <a:latin typeface="Montserrat" panose="020F0502020204030204" pitchFamily="34" charset="0"/>
                        </a:rPr>
                        <a:t>dichiarazione</a:t>
                      </a:r>
                      <a:r>
                        <a:rPr lang="en-GB" sz="1100" b="1" cap="all" dirty="0">
                          <a:effectLst/>
                          <a:latin typeface="Montserrat" panose="020F0502020204030204" pitchFamily="34" charset="0"/>
                        </a:rPr>
                        <a:t> IVIE e IVAFE</a:t>
                      </a:r>
                    </a:p>
                  </a:txBody>
                  <a:tcPr marL="89555" marR="89555" marT="59704" marB="59704" anchor="ctr">
                    <a:lnL>
                      <a:noFill/>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100" b="1" cap="all" dirty="0">
                          <a:effectLst/>
                          <a:latin typeface="Montserrat" panose="020F0502020204030204" pitchFamily="34" charset="0"/>
                        </a:rPr>
                        <a:t>DAL 90% AL 180% DELL'IMPOSTA DOVUTA, </a:t>
                      </a:r>
                      <a:r>
                        <a:rPr lang="en-GB" sz="1100" b="1" cap="all" dirty="0" err="1">
                          <a:effectLst/>
                          <a:latin typeface="Montserrat" panose="020F0502020204030204" pitchFamily="34" charset="0"/>
                        </a:rPr>
                        <a:t>ridotta</a:t>
                      </a:r>
                      <a:r>
                        <a:rPr lang="en-GB" sz="1100" b="1" cap="all" dirty="0">
                          <a:effectLst/>
                          <a:latin typeface="Montserrat" panose="020F0502020204030204" pitchFamily="34" charset="0"/>
                        </a:rPr>
                        <a:t> di 1/3 se </a:t>
                      </a:r>
                      <a:r>
                        <a:rPr lang="en-GB" sz="1100" b="1" cap="all" dirty="0" err="1">
                          <a:effectLst/>
                          <a:latin typeface="Montserrat" panose="020F0502020204030204" pitchFamily="34" charset="0"/>
                        </a:rPr>
                        <a:t>evasione</a:t>
                      </a:r>
                      <a:r>
                        <a:rPr lang="en-GB" sz="1100" b="1" cap="all" dirty="0">
                          <a:effectLst/>
                          <a:latin typeface="Montserrat" panose="020F0502020204030204" pitchFamily="34" charset="0"/>
                        </a:rPr>
                        <a:t> non </a:t>
                      </a:r>
                      <a:r>
                        <a:rPr lang="en-GB" sz="1100" b="1" cap="all" dirty="0" err="1">
                          <a:effectLst/>
                          <a:latin typeface="Montserrat" panose="020F0502020204030204" pitchFamily="34" charset="0"/>
                        </a:rPr>
                        <a:t>supera</a:t>
                      </a:r>
                      <a:r>
                        <a:rPr lang="en-GB" sz="1100" b="1" cap="all" dirty="0">
                          <a:effectLst/>
                          <a:latin typeface="Montserrat" panose="020F0502020204030204" pitchFamily="34" charset="0"/>
                        </a:rPr>
                        <a:t> 30.000 euro</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cap="all" dirty="0">
                        <a:effectLst/>
                        <a:latin typeface="Montserrat" panose="020F0502020204030204" pitchFamily="34" charset="0"/>
                      </a:endParaRPr>
                    </a:p>
                    <a:p>
                      <a:endParaRPr lang="en-GB" sz="1100" b="1" cap="all" dirty="0">
                        <a:effectLst/>
                        <a:latin typeface="Montserrat" panose="020F0502020204030204" pitchFamily="34" charset="0"/>
                      </a:endParaRPr>
                    </a:p>
                  </a:txBody>
                  <a:tcPr marL="89555" marR="89555" marT="59704" marB="59704" anchor="ctr">
                    <a:lnL w="9525" cap="flat" cmpd="sng" algn="ctr">
                      <a:solidFill>
                        <a:srgbClr val="E4DCD1"/>
                      </a:solidFill>
                      <a:prstDash val="solid"/>
                      <a:round/>
                      <a:headEnd type="none" w="med" len="med"/>
                      <a:tailEnd type="none" w="med" len="med"/>
                    </a:lnL>
                    <a:lnR w="9525" cap="flat" cmpd="sng" algn="ctr">
                      <a:solidFill>
                        <a:srgbClr val="E4DCD1"/>
                      </a:solidFill>
                      <a:prstDash val="solid"/>
                      <a:round/>
                      <a:headEnd type="none" w="med" len="med"/>
                      <a:tailEnd type="none" w="med" len="med"/>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100" b="1" cap="all" dirty="0" err="1">
                          <a:effectLst/>
                          <a:latin typeface="Montserrat" panose="020F0502020204030204" pitchFamily="34" charset="0"/>
                        </a:rPr>
                        <a:t>Articolo</a:t>
                      </a:r>
                      <a:r>
                        <a:rPr lang="en-GB" sz="1100" b="1" cap="all" dirty="0">
                          <a:effectLst/>
                          <a:latin typeface="Montserrat" panose="020F0502020204030204" pitchFamily="34" charset="0"/>
                        </a:rPr>
                        <a:t> 19, Dl 201/2011 + </a:t>
                      </a:r>
                      <a:r>
                        <a:rPr lang="en-GB" sz="1100" b="1" cap="all" dirty="0" err="1">
                          <a:effectLst/>
                          <a:latin typeface="Montserrat" panose="020F0502020204030204" pitchFamily="34" charset="0"/>
                        </a:rPr>
                        <a:t>Articolo</a:t>
                      </a:r>
                      <a:r>
                        <a:rPr lang="en-GB" sz="1100" b="1" cap="all" dirty="0">
                          <a:effectLst/>
                          <a:latin typeface="Montserrat" panose="020F0502020204030204" pitchFamily="34" charset="0"/>
                        </a:rPr>
                        <a:t> 1, </a:t>
                      </a:r>
                      <a:r>
                        <a:rPr lang="en-GB" sz="1100" b="1" cap="all" dirty="0" err="1">
                          <a:effectLst/>
                          <a:latin typeface="Montserrat" panose="020F0502020204030204" pitchFamily="34" charset="0"/>
                        </a:rPr>
                        <a:t>Dlgs</a:t>
                      </a:r>
                      <a:r>
                        <a:rPr lang="en-GB" sz="1100" b="1" cap="all" dirty="0">
                          <a:effectLst/>
                          <a:latin typeface="Montserrat" panose="020F0502020204030204" pitchFamily="34" charset="0"/>
                        </a:rPr>
                        <a:t> 471/1997</a:t>
                      </a:r>
                    </a:p>
                  </a:txBody>
                  <a:tcPr marL="89555" marR="89555" marT="59704" marB="59704" anchor="ctr">
                    <a:lnL w="9525" cap="flat" cmpd="sng" algn="ctr">
                      <a:solidFill>
                        <a:srgbClr val="E4DCD1"/>
                      </a:solidFill>
                      <a:prstDash val="solid"/>
                      <a:round/>
                      <a:headEnd type="none" w="med" len="med"/>
                      <a:tailEnd type="none" w="med" len="med"/>
                    </a:lnL>
                    <a:lnR>
                      <a:noFill/>
                    </a:lnR>
                    <a:lnT w="9525" cap="flat" cmpd="sng" algn="ctr">
                      <a:solidFill>
                        <a:srgbClr val="E4DCD1"/>
                      </a:solidFill>
                      <a:prstDash val="solid"/>
                      <a:round/>
                      <a:headEnd type="none" w="med" len="med"/>
                      <a:tailEnd type="none" w="med" len="med"/>
                    </a:lnT>
                    <a:lnB w="9525" cap="flat" cmpd="sng" algn="ctr">
                      <a:solidFill>
                        <a:srgbClr val="E4DCD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4" name="Footer Placeholder 3">
            <a:extLst>
              <a:ext uri="{FF2B5EF4-FFF2-40B4-BE49-F238E27FC236}">
                <a16:creationId xmlns:a16="http://schemas.microsoft.com/office/drawing/2014/main" id="{34BB6B46-7A15-4730-4EF1-9036F44C10DE}"/>
              </a:ext>
            </a:extLst>
          </p:cNvPr>
          <p:cNvSpPr>
            <a:spLocks noGrp="1"/>
          </p:cNvSpPr>
          <p:nvPr>
            <p:ph type="ftr" sz="quarter" idx="11"/>
          </p:nvPr>
        </p:nvSpPr>
        <p:spPr/>
        <p:txBody>
          <a:bodyPr rtlCol="0"/>
          <a:lstStyle/>
          <a:p>
            <a:pPr fontAlgn="auto">
              <a:spcBef>
                <a:spcPts val="0"/>
              </a:spcBef>
              <a:spcAft>
                <a:spcPts val="0"/>
              </a:spcAft>
              <a:defRPr/>
            </a:pPr>
            <a:r>
              <a:rPr lang="en-US">
                <a:solidFill>
                  <a:schemeClr val="tx1">
                    <a:tint val="75000"/>
                  </a:schemeClr>
                </a:solidFill>
                <a:latin typeface="+mn-lt"/>
                <a:ea typeface="+mn-ea"/>
              </a:rPr>
              <a:t>Gen.B.(r) Avv. Pierpaolo Rossi</a:t>
            </a:r>
            <a:endParaRPr lang="en-US" dirty="0">
              <a:solidFill>
                <a:schemeClr val="tx1">
                  <a:tint val="75000"/>
                </a:schemeClr>
              </a:solidFill>
              <a:latin typeface="+mn-lt"/>
              <a:ea typeface="+mn-ea"/>
            </a:endParaRPr>
          </a:p>
        </p:txBody>
      </p:sp>
      <p:sp>
        <p:nvSpPr>
          <p:cNvPr id="29732" name="Rectangle 1">
            <a:extLst>
              <a:ext uri="{FF2B5EF4-FFF2-40B4-BE49-F238E27FC236}">
                <a16:creationId xmlns:a16="http://schemas.microsoft.com/office/drawing/2014/main" id="{D2076A69-64AB-FD37-884B-D6426E4E24B3}"/>
              </a:ext>
            </a:extLst>
          </p:cNvPr>
          <p:cNvSpPr>
            <a:spLocks noChangeArrowheads="1"/>
          </p:cNvSpPr>
          <p:nvPr/>
        </p:nvSpPr>
        <p:spPr bwMode="auto">
          <a:xfrm>
            <a:off x="-2505075" y="-334963"/>
            <a:ext cx="13776325"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br>
              <a:rPr lang="en-US" altLang="en-BE"/>
            </a:br>
            <a:endParaRPr lang="en-US" altLang="en-BE"/>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2226</TotalTime>
  <Words>2805</Words>
  <Application>Microsoft Macintosh PowerPoint</Application>
  <PresentationFormat>On-screen Show (4:3)</PresentationFormat>
  <Paragraphs>221</Paragraphs>
  <Slides>18</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Montserrat</vt:lpstr>
      <vt:lpstr>Office Theme</vt:lpstr>
      <vt:lpstr>La Fiscalità dei Funzionari Pubblici di Origine Italiana all’Estero</vt:lpstr>
      <vt:lpstr>Scenario Internazionale</vt:lpstr>
      <vt:lpstr>In Italia</vt:lpstr>
      <vt:lpstr>Monitoraggio fiscale: Adempimenti</vt:lpstr>
      <vt:lpstr>Soggetti passivi IRPEF/Patrimoniali</vt:lpstr>
      <vt:lpstr>Protocollo n. 7: Privilegi UE</vt:lpstr>
      <vt:lpstr>Funzionari UE: Obblighi</vt:lpstr>
      <vt:lpstr>Quadro RW</vt:lpstr>
      <vt:lpstr>Sanzioni per violazioni</vt:lpstr>
      <vt:lpstr>Deroga obblighi monitoraggio</vt:lpstr>
      <vt:lpstr>Sanzioni e libera circolazione capitali</vt:lpstr>
      <vt:lpstr>IVIE: Art 19, commi 13-17 DL 201/2011</vt:lpstr>
      <vt:lpstr>IVIE/IMU (Art. 13 DL 201/2011)</vt:lpstr>
      <vt:lpstr>Abitazione principale (non prima casa)</vt:lpstr>
      <vt:lpstr>IVAFE: Art. 19, commi 18-22 DL 201/2011</vt:lpstr>
      <vt:lpstr>IVAFE/Imposta di Bollo  (DL 201/2011, art. 19, commi 1-5)</vt:lpstr>
      <vt:lpstr>Inviti a compliance/ Ravvedimento</vt:lpstr>
      <vt:lpstr>Cosa pagare per ravvedimento RW</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Novità in tema di imposizione sugli immobili e sulle attività finanziarie detenute all’estero</dc:title>
  <dc:creator>Pierpaolo Rossi</dc:creator>
  <cp:lastModifiedBy>pierpaolo rossi</cp:lastModifiedBy>
  <cp:revision>95</cp:revision>
  <dcterms:created xsi:type="dcterms:W3CDTF">2012-05-21T19:48:49Z</dcterms:created>
  <dcterms:modified xsi:type="dcterms:W3CDTF">2022-06-21T17:58:18Z</dcterms:modified>
</cp:coreProperties>
</file>